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6" r:id="rId4"/>
  </p:sldMasterIdLst>
  <p:notesMasterIdLst>
    <p:notesMasterId r:id="rId12"/>
  </p:notesMasterIdLst>
  <p:handoutMasterIdLst>
    <p:handoutMasterId r:id="rId13"/>
  </p:handoutMasterIdLst>
  <p:sldIdLst>
    <p:sldId id="372" r:id="rId5"/>
    <p:sldId id="366" r:id="rId6"/>
    <p:sldId id="377" r:id="rId7"/>
    <p:sldId id="378" r:id="rId8"/>
    <p:sldId id="381" r:id="rId9"/>
    <p:sldId id="382" r:id="rId10"/>
    <p:sldId id="38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A32802-EB3D-B5BE-A6A5-381AEA079D38}" name="Mark Paul" initials="MP" userId="S::mark.paul@nelcsu.nhs.uk::c6912520-d27f-4922-ae98-3655d1f30660" providerId="AD"/>
  <p188:author id="{CA167EFA-BEC3-2BD0-83D9-672E46DB5B43}" name="BELOSTECINIC, Daniel (NHS NEL CSU)" initials="BD(NC" userId="BELOSTECINIC, Daniel (NHS NEL CSU)"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44" autoAdjust="0"/>
    <p:restoredTop sz="94674" autoAdjust="0"/>
  </p:normalViewPr>
  <p:slideViewPr>
    <p:cSldViewPr snapToGrid="0" snapToObjects="1">
      <p:cViewPr varScale="1">
        <p:scale>
          <a:sx n="102" d="100"/>
          <a:sy n="102" d="100"/>
        </p:scale>
        <p:origin x="29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8A8548-AB2A-48F8-AB2E-479575F5E086}" type="doc">
      <dgm:prSet loTypeId="urn:microsoft.com/office/officeart/2005/8/layout/chevron1" loCatId="process" qsTypeId="urn:microsoft.com/office/officeart/2005/8/quickstyle/simple1" qsCatId="simple" csTypeId="urn:microsoft.com/office/officeart/2005/8/colors/colorful3" csCatId="colorful" phldr="1"/>
      <dgm:spPr/>
    </dgm:pt>
    <dgm:pt modelId="{DDF08948-9205-483F-A472-B859BB461AE1}">
      <dgm:prSet phldrT="[Text]"/>
      <dgm:spPr/>
      <dgm:t>
        <a:bodyPr/>
        <a:lstStyle/>
        <a:p>
          <a:r>
            <a:rPr lang="en-GB" dirty="0"/>
            <a:t>Planning</a:t>
          </a:r>
        </a:p>
      </dgm:t>
    </dgm:pt>
    <dgm:pt modelId="{533B62B4-368F-4DD3-818D-A8C896578055}" type="parTrans" cxnId="{4319948D-F4C7-43AD-A83B-7844AED6E20E}">
      <dgm:prSet/>
      <dgm:spPr/>
      <dgm:t>
        <a:bodyPr/>
        <a:lstStyle/>
        <a:p>
          <a:endParaRPr lang="en-GB"/>
        </a:p>
      </dgm:t>
    </dgm:pt>
    <dgm:pt modelId="{9C3331BF-2194-4290-9BC4-B0A4E38734C6}" type="sibTrans" cxnId="{4319948D-F4C7-43AD-A83B-7844AED6E20E}">
      <dgm:prSet/>
      <dgm:spPr/>
      <dgm:t>
        <a:bodyPr/>
        <a:lstStyle/>
        <a:p>
          <a:endParaRPr lang="en-GB"/>
        </a:p>
      </dgm:t>
    </dgm:pt>
    <dgm:pt modelId="{B2A971B5-BD2C-4082-9627-CECDEB48B50B}">
      <dgm:prSet phldrT="[Text]"/>
      <dgm:spPr/>
      <dgm:t>
        <a:bodyPr/>
        <a:lstStyle/>
        <a:p>
          <a:r>
            <a:rPr lang="en-GB" dirty="0"/>
            <a:t>Ordering</a:t>
          </a:r>
        </a:p>
      </dgm:t>
    </dgm:pt>
    <dgm:pt modelId="{1B9FA87B-DBDD-4754-A3DD-6202798B37E2}" type="parTrans" cxnId="{1D05F61F-70E6-4C5B-B459-AF47D8E020AB}">
      <dgm:prSet/>
      <dgm:spPr/>
      <dgm:t>
        <a:bodyPr/>
        <a:lstStyle/>
        <a:p>
          <a:endParaRPr lang="en-GB"/>
        </a:p>
      </dgm:t>
    </dgm:pt>
    <dgm:pt modelId="{63082AF2-19A2-4B54-A6F0-F1B6E31C6E26}" type="sibTrans" cxnId="{1D05F61F-70E6-4C5B-B459-AF47D8E020AB}">
      <dgm:prSet/>
      <dgm:spPr/>
      <dgm:t>
        <a:bodyPr/>
        <a:lstStyle/>
        <a:p>
          <a:endParaRPr lang="en-GB"/>
        </a:p>
      </dgm:t>
    </dgm:pt>
    <dgm:pt modelId="{539F3B42-8013-4F73-80AF-9F4CA05BF2BE}">
      <dgm:prSet phldrT="[Text]"/>
      <dgm:spPr/>
      <dgm:t>
        <a:bodyPr/>
        <a:lstStyle/>
        <a:p>
          <a:r>
            <a:rPr lang="en-GB" dirty="0"/>
            <a:t>Scheduling</a:t>
          </a:r>
        </a:p>
      </dgm:t>
    </dgm:pt>
    <dgm:pt modelId="{DA78C0CB-F020-4058-AB6B-1CE5B671FF61}" type="parTrans" cxnId="{E44C0D05-6F09-4011-81E4-316E65F80438}">
      <dgm:prSet/>
      <dgm:spPr/>
      <dgm:t>
        <a:bodyPr/>
        <a:lstStyle/>
        <a:p>
          <a:endParaRPr lang="en-GB"/>
        </a:p>
      </dgm:t>
    </dgm:pt>
    <dgm:pt modelId="{C071174D-872C-4186-8275-51F30C56D142}" type="sibTrans" cxnId="{E44C0D05-6F09-4011-81E4-316E65F80438}">
      <dgm:prSet/>
      <dgm:spPr/>
      <dgm:t>
        <a:bodyPr/>
        <a:lstStyle/>
        <a:p>
          <a:endParaRPr lang="en-GB"/>
        </a:p>
      </dgm:t>
    </dgm:pt>
    <dgm:pt modelId="{79EA32A8-F628-4B84-BE5B-54B652E335D9}">
      <dgm:prSet phldrT="[Text]"/>
      <dgm:spPr/>
      <dgm:t>
        <a:bodyPr/>
        <a:lstStyle/>
        <a:p>
          <a:r>
            <a:rPr lang="en-GB" dirty="0"/>
            <a:t>Receiving</a:t>
          </a:r>
        </a:p>
      </dgm:t>
    </dgm:pt>
    <dgm:pt modelId="{92C88960-1B3E-492A-978A-4D30C3A1D5F3}" type="parTrans" cxnId="{485737DE-8BA1-41A4-8E20-C764BE1774ED}">
      <dgm:prSet/>
      <dgm:spPr/>
      <dgm:t>
        <a:bodyPr/>
        <a:lstStyle/>
        <a:p>
          <a:endParaRPr lang="en-GB"/>
        </a:p>
      </dgm:t>
    </dgm:pt>
    <dgm:pt modelId="{717E38D2-8CB4-42DB-A60B-2BBCEE1B8D58}" type="sibTrans" cxnId="{485737DE-8BA1-41A4-8E20-C764BE1774ED}">
      <dgm:prSet/>
      <dgm:spPr/>
      <dgm:t>
        <a:bodyPr/>
        <a:lstStyle/>
        <a:p>
          <a:endParaRPr lang="en-GB"/>
        </a:p>
      </dgm:t>
    </dgm:pt>
    <dgm:pt modelId="{363DA665-FA3A-4C38-B07E-770F6A8662F5}">
      <dgm:prSet phldrT="[Text]"/>
      <dgm:spPr/>
      <dgm:t>
        <a:bodyPr/>
        <a:lstStyle/>
        <a:p>
          <a:r>
            <a:rPr lang="en-GB" dirty="0"/>
            <a:t>Vaccinating</a:t>
          </a:r>
        </a:p>
      </dgm:t>
    </dgm:pt>
    <dgm:pt modelId="{62927F91-AAE2-49F4-B151-C1B689F78A2C}" type="parTrans" cxnId="{6910CB2B-A885-413A-AC45-6A610AD93789}">
      <dgm:prSet/>
      <dgm:spPr/>
      <dgm:t>
        <a:bodyPr/>
        <a:lstStyle/>
        <a:p>
          <a:endParaRPr lang="en-GB"/>
        </a:p>
      </dgm:t>
    </dgm:pt>
    <dgm:pt modelId="{04F28FC4-41FE-458B-8875-1DC2E6AAC50F}" type="sibTrans" cxnId="{6910CB2B-A885-413A-AC45-6A610AD93789}">
      <dgm:prSet/>
      <dgm:spPr/>
      <dgm:t>
        <a:bodyPr/>
        <a:lstStyle/>
        <a:p>
          <a:endParaRPr lang="en-GB"/>
        </a:p>
      </dgm:t>
    </dgm:pt>
    <dgm:pt modelId="{8930ADCD-9AC2-488D-B205-28F9E9F62E97}">
      <dgm:prSet phldrT="[Text]"/>
      <dgm:spPr/>
      <dgm:t>
        <a:bodyPr/>
        <a:lstStyle/>
        <a:p>
          <a:r>
            <a:rPr lang="en-GB" dirty="0"/>
            <a:t>Returning</a:t>
          </a:r>
        </a:p>
      </dgm:t>
    </dgm:pt>
    <dgm:pt modelId="{1B60EA30-C685-4C68-95B4-6B9A279D1A50}" type="parTrans" cxnId="{0402CF2B-3CCE-48A4-AC5C-D8D2B76DF3EE}">
      <dgm:prSet/>
      <dgm:spPr/>
      <dgm:t>
        <a:bodyPr/>
        <a:lstStyle/>
        <a:p>
          <a:endParaRPr lang="en-GB"/>
        </a:p>
      </dgm:t>
    </dgm:pt>
    <dgm:pt modelId="{CAD6383F-3420-4617-92F7-7510DCC93F7C}" type="sibTrans" cxnId="{0402CF2B-3CCE-48A4-AC5C-D8D2B76DF3EE}">
      <dgm:prSet/>
      <dgm:spPr/>
      <dgm:t>
        <a:bodyPr/>
        <a:lstStyle/>
        <a:p>
          <a:endParaRPr lang="en-GB"/>
        </a:p>
      </dgm:t>
    </dgm:pt>
    <dgm:pt modelId="{98050577-4B15-4E76-A204-0C3B5BBBF9C5}">
      <dgm:prSet phldrT="[Text]"/>
      <dgm:spPr/>
      <dgm:t>
        <a:bodyPr/>
        <a:lstStyle/>
        <a:p>
          <a:r>
            <a:rPr lang="en-GB" dirty="0"/>
            <a:t>Reimbursements</a:t>
          </a:r>
        </a:p>
      </dgm:t>
    </dgm:pt>
    <dgm:pt modelId="{659FE89A-DF51-4425-B797-0956A946E8F3}" type="parTrans" cxnId="{493070B7-494F-417A-BAC4-1DA486404C15}">
      <dgm:prSet/>
      <dgm:spPr/>
      <dgm:t>
        <a:bodyPr/>
        <a:lstStyle/>
        <a:p>
          <a:endParaRPr lang="en-GB"/>
        </a:p>
      </dgm:t>
    </dgm:pt>
    <dgm:pt modelId="{EAB46629-4372-43B9-A4AC-1FB2E12CD250}" type="sibTrans" cxnId="{493070B7-494F-417A-BAC4-1DA486404C15}">
      <dgm:prSet/>
      <dgm:spPr/>
      <dgm:t>
        <a:bodyPr/>
        <a:lstStyle/>
        <a:p>
          <a:endParaRPr lang="en-GB"/>
        </a:p>
      </dgm:t>
    </dgm:pt>
    <dgm:pt modelId="{1FE7E17C-E333-44E8-A64B-F8F640F2092B}" type="pres">
      <dgm:prSet presAssocID="{DE8A8548-AB2A-48F8-AB2E-479575F5E086}" presName="Name0" presStyleCnt="0">
        <dgm:presLayoutVars>
          <dgm:dir/>
          <dgm:animLvl val="lvl"/>
          <dgm:resizeHandles val="exact"/>
        </dgm:presLayoutVars>
      </dgm:prSet>
      <dgm:spPr/>
    </dgm:pt>
    <dgm:pt modelId="{6EE6637C-4E60-4572-9A17-447568B51012}" type="pres">
      <dgm:prSet presAssocID="{DDF08948-9205-483F-A472-B859BB461AE1}" presName="parTxOnly" presStyleLbl="node1" presStyleIdx="0" presStyleCnt="7">
        <dgm:presLayoutVars>
          <dgm:chMax val="0"/>
          <dgm:chPref val="0"/>
          <dgm:bulletEnabled val="1"/>
        </dgm:presLayoutVars>
      </dgm:prSet>
      <dgm:spPr/>
    </dgm:pt>
    <dgm:pt modelId="{BA797D40-FE17-4343-B56D-ECA3B66C138F}" type="pres">
      <dgm:prSet presAssocID="{9C3331BF-2194-4290-9BC4-B0A4E38734C6}" presName="parTxOnlySpace" presStyleCnt="0"/>
      <dgm:spPr/>
    </dgm:pt>
    <dgm:pt modelId="{FC07B8BC-5160-4AF5-A05A-4946AE86A4EA}" type="pres">
      <dgm:prSet presAssocID="{B2A971B5-BD2C-4082-9627-CECDEB48B50B}" presName="parTxOnly" presStyleLbl="node1" presStyleIdx="1" presStyleCnt="7">
        <dgm:presLayoutVars>
          <dgm:chMax val="0"/>
          <dgm:chPref val="0"/>
          <dgm:bulletEnabled val="1"/>
        </dgm:presLayoutVars>
      </dgm:prSet>
      <dgm:spPr/>
    </dgm:pt>
    <dgm:pt modelId="{50790DBC-79D7-4F3C-91B7-A662EDE9AF35}" type="pres">
      <dgm:prSet presAssocID="{63082AF2-19A2-4B54-A6F0-F1B6E31C6E26}" presName="parTxOnlySpace" presStyleCnt="0"/>
      <dgm:spPr/>
    </dgm:pt>
    <dgm:pt modelId="{55D1A029-B6D6-4F57-935C-FE32653D3CCC}" type="pres">
      <dgm:prSet presAssocID="{539F3B42-8013-4F73-80AF-9F4CA05BF2BE}" presName="parTxOnly" presStyleLbl="node1" presStyleIdx="2" presStyleCnt="7">
        <dgm:presLayoutVars>
          <dgm:chMax val="0"/>
          <dgm:chPref val="0"/>
          <dgm:bulletEnabled val="1"/>
        </dgm:presLayoutVars>
      </dgm:prSet>
      <dgm:spPr/>
    </dgm:pt>
    <dgm:pt modelId="{C63C374F-4FE3-4561-AFDB-C29C97F8F4D9}" type="pres">
      <dgm:prSet presAssocID="{C071174D-872C-4186-8275-51F30C56D142}" presName="parTxOnlySpace" presStyleCnt="0"/>
      <dgm:spPr/>
    </dgm:pt>
    <dgm:pt modelId="{255A4B27-BE68-4C96-AB79-7299036C83DD}" type="pres">
      <dgm:prSet presAssocID="{79EA32A8-F628-4B84-BE5B-54B652E335D9}" presName="parTxOnly" presStyleLbl="node1" presStyleIdx="3" presStyleCnt="7">
        <dgm:presLayoutVars>
          <dgm:chMax val="0"/>
          <dgm:chPref val="0"/>
          <dgm:bulletEnabled val="1"/>
        </dgm:presLayoutVars>
      </dgm:prSet>
      <dgm:spPr/>
    </dgm:pt>
    <dgm:pt modelId="{8EB822CF-1696-4898-8E8B-31D625F1A001}" type="pres">
      <dgm:prSet presAssocID="{717E38D2-8CB4-42DB-A60B-2BBCEE1B8D58}" presName="parTxOnlySpace" presStyleCnt="0"/>
      <dgm:spPr/>
    </dgm:pt>
    <dgm:pt modelId="{B8EFD1A5-8B9C-4AE7-BA49-58C296B3C21E}" type="pres">
      <dgm:prSet presAssocID="{363DA665-FA3A-4C38-B07E-770F6A8662F5}" presName="parTxOnly" presStyleLbl="node1" presStyleIdx="4" presStyleCnt="7">
        <dgm:presLayoutVars>
          <dgm:chMax val="0"/>
          <dgm:chPref val="0"/>
          <dgm:bulletEnabled val="1"/>
        </dgm:presLayoutVars>
      </dgm:prSet>
      <dgm:spPr/>
    </dgm:pt>
    <dgm:pt modelId="{E5B70DE3-1307-474E-8113-CED15E06B1F3}" type="pres">
      <dgm:prSet presAssocID="{04F28FC4-41FE-458B-8875-1DC2E6AAC50F}" presName="parTxOnlySpace" presStyleCnt="0"/>
      <dgm:spPr/>
    </dgm:pt>
    <dgm:pt modelId="{53E64219-BFA6-476B-9C19-0B6244071EA5}" type="pres">
      <dgm:prSet presAssocID="{8930ADCD-9AC2-488D-B205-28F9E9F62E97}" presName="parTxOnly" presStyleLbl="node1" presStyleIdx="5" presStyleCnt="7">
        <dgm:presLayoutVars>
          <dgm:chMax val="0"/>
          <dgm:chPref val="0"/>
          <dgm:bulletEnabled val="1"/>
        </dgm:presLayoutVars>
      </dgm:prSet>
      <dgm:spPr/>
    </dgm:pt>
    <dgm:pt modelId="{0A8FF1E7-6934-41A0-B678-C63037F8D164}" type="pres">
      <dgm:prSet presAssocID="{CAD6383F-3420-4617-92F7-7510DCC93F7C}" presName="parTxOnlySpace" presStyleCnt="0"/>
      <dgm:spPr/>
    </dgm:pt>
    <dgm:pt modelId="{37F8D6CA-817B-4960-861C-5B9233FECF1B}" type="pres">
      <dgm:prSet presAssocID="{98050577-4B15-4E76-A204-0C3B5BBBF9C5}" presName="parTxOnly" presStyleLbl="node1" presStyleIdx="6" presStyleCnt="7">
        <dgm:presLayoutVars>
          <dgm:chMax val="0"/>
          <dgm:chPref val="0"/>
          <dgm:bulletEnabled val="1"/>
        </dgm:presLayoutVars>
      </dgm:prSet>
      <dgm:spPr/>
    </dgm:pt>
  </dgm:ptLst>
  <dgm:cxnLst>
    <dgm:cxn modelId="{E44C0D05-6F09-4011-81E4-316E65F80438}" srcId="{DE8A8548-AB2A-48F8-AB2E-479575F5E086}" destId="{539F3B42-8013-4F73-80AF-9F4CA05BF2BE}" srcOrd="2" destOrd="0" parTransId="{DA78C0CB-F020-4058-AB6B-1CE5B671FF61}" sibTransId="{C071174D-872C-4186-8275-51F30C56D142}"/>
    <dgm:cxn modelId="{1D05F61F-70E6-4C5B-B459-AF47D8E020AB}" srcId="{DE8A8548-AB2A-48F8-AB2E-479575F5E086}" destId="{B2A971B5-BD2C-4082-9627-CECDEB48B50B}" srcOrd="1" destOrd="0" parTransId="{1B9FA87B-DBDD-4754-A3DD-6202798B37E2}" sibTransId="{63082AF2-19A2-4B54-A6F0-F1B6E31C6E26}"/>
    <dgm:cxn modelId="{7DA25429-1B95-4724-9176-1095C2CB5AB9}" type="presOf" srcId="{79EA32A8-F628-4B84-BE5B-54B652E335D9}" destId="{255A4B27-BE68-4C96-AB79-7299036C83DD}" srcOrd="0" destOrd="0" presId="urn:microsoft.com/office/officeart/2005/8/layout/chevron1"/>
    <dgm:cxn modelId="{6910CB2B-A885-413A-AC45-6A610AD93789}" srcId="{DE8A8548-AB2A-48F8-AB2E-479575F5E086}" destId="{363DA665-FA3A-4C38-B07E-770F6A8662F5}" srcOrd="4" destOrd="0" parTransId="{62927F91-AAE2-49F4-B151-C1B689F78A2C}" sibTransId="{04F28FC4-41FE-458B-8875-1DC2E6AAC50F}"/>
    <dgm:cxn modelId="{0402CF2B-3CCE-48A4-AC5C-D8D2B76DF3EE}" srcId="{DE8A8548-AB2A-48F8-AB2E-479575F5E086}" destId="{8930ADCD-9AC2-488D-B205-28F9E9F62E97}" srcOrd="5" destOrd="0" parTransId="{1B60EA30-C685-4C68-95B4-6B9A279D1A50}" sibTransId="{CAD6383F-3420-4617-92F7-7510DCC93F7C}"/>
    <dgm:cxn modelId="{4319948D-F4C7-43AD-A83B-7844AED6E20E}" srcId="{DE8A8548-AB2A-48F8-AB2E-479575F5E086}" destId="{DDF08948-9205-483F-A472-B859BB461AE1}" srcOrd="0" destOrd="0" parTransId="{533B62B4-368F-4DD3-818D-A8C896578055}" sibTransId="{9C3331BF-2194-4290-9BC4-B0A4E38734C6}"/>
    <dgm:cxn modelId="{E1ED3995-E808-4DEE-B34E-34192B75799C}" type="presOf" srcId="{98050577-4B15-4E76-A204-0C3B5BBBF9C5}" destId="{37F8D6CA-817B-4960-861C-5B9233FECF1B}" srcOrd="0" destOrd="0" presId="urn:microsoft.com/office/officeart/2005/8/layout/chevron1"/>
    <dgm:cxn modelId="{94CC38A2-B2C2-4EC9-AC12-77C8DD7755BA}" type="presOf" srcId="{539F3B42-8013-4F73-80AF-9F4CA05BF2BE}" destId="{55D1A029-B6D6-4F57-935C-FE32653D3CCC}" srcOrd="0" destOrd="0" presId="urn:microsoft.com/office/officeart/2005/8/layout/chevron1"/>
    <dgm:cxn modelId="{C325F3B2-CD7A-4F38-A054-2CF5C44FED10}" type="presOf" srcId="{B2A971B5-BD2C-4082-9627-CECDEB48B50B}" destId="{FC07B8BC-5160-4AF5-A05A-4946AE86A4EA}" srcOrd="0" destOrd="0" presId="urn:microsoft.com/office/officeart/2005/8/layout/chevron1"/>
    <dgm:cxn modelId="{493070B7-494F-417A-BAC4-1DA486404C15}" srcId="{DE8A8548-AB2A-48F8-AB2E-479575F5E086}" destId="{98050577-4B15-4E76-A204-0C3B5BBBF9C5}" srcOrd="6" destOrd="0" parTransId="{659FE89A-DF51-4425-B797-0956A946E8F3}" sibTransId="{EAB46629-4372-43B9-A4AC-1FB2E12CD250}"/>
    <dgm:cxn modelId="{8B9E8DDC-FE37-48D4-9558-90B135047798}" type="presOf" srcId="{363DA665-FA3A-4C38-B07E-770F6A8662F5}" destId="{B8EFD1A5-8B9C-4AE7-BA49-58C296B3C21E}" srcOrd="0" destOrd="0" presId="urn:microsoft.com/office/officeart/2005/8/layout/chevron1"/>
    <dgm:cxn modelId="{485737DE-8BA1-41A4-8E20-C764BE1774ED}" srcId="{DE8A8548-AB2A-48F8-AB2E-479575F5E086}" destId="{79EA32A8-F628-4B84-BE5B-54B652E335D9}" srcOrd="3" destOrd="0" parTransId="{92C88960-1B3E-492A-978A-4D30C3A1D5F3}" sibTransId="{717E38D2-8CB4-42DB-A60B-2BBCEE1B8D58}"/>
    <dgm:cxn modelId="{4E167BDE-1F31-4083-A0CB-8B5346281358}" type="presOf" srcId="{8930ADCD-9AC2-488D-B205-28F9E9F62E97}" destId="{53E64219-BFA6-476B-9C19-0B6244071EA5}" srcOrd="0" destOrd="0" presId="urn:microsoft.com/office/officeart/2005/8/layout/chevron1"/>
    <dgm:cxn modelId="{CAE4F1DF-FE5A-4C95-9049-2CEA3CEAA88C}" type="presOf" srcId="{DE8A8548-AB2A-48F8-AB2E-479575F5E086}" destId="{1FE7E17C-E333-44E8-A64B-F8F640F2092B}" srcOrd="0" destOrd="0" presId="urn:microsoft.com/office/officeart/2005/8/layout/chevron1"/>
    <dgm:cxn modelId="{16BAB4ED-51D9-467A-BAF8-7C1087B06E8D}" type="presOf" srcId="{DDF08948-9205-483F-A472-B859BB461AE1}" destId="{6EE6637C-4E60-4572-9A17-447568B51012}" srcOrd="0" destOrd="0" presId="urn:microsoft.com/office/officeart/2005/8/layout/chevron1"/>
    <dgm:cxn modelId="{4C0C23CE-693B-40E3-A6BF-6BB3202DE741}" type="presParOf" srcId="{1FE7E17C-E333-44E8-A64B-F8F640F2092B}" destId="{6EE6637C-4E60-4572-9A17-447568B51012}" srcOrd="0" destOrd="0" presId="urn:microsoft.com/office/officeart/2005/8/layout/chevron1"/>
    <dgm:cxn modelId="{4002331C-CC1E-4F21-8CC3-43BB28C521EA}" type="presParOf" srcId="{1FE7E17C-E333-44E8-A64B-F8F640F2092B}" destId="{BA797D40-FE17-4343-B56D-ECA3B66C138F}" srcOrd="1" destOrd="0" presId="urn:microsoft.com/office/officeart/2005/8/layout/chevron1"/>
    <dgm:cxn modelId="{2C5D75CF-96D9-4BF9-9DFA-A7B362ACEA10}" type="presParOf" srcId="{1FE7E17C-E333-44E8-A64B-F8F640F2092B}" destId="{FC07B8BC-5160-4AF5-A05A-4946AE86A4EA}" srcOrd="2" destOrd="0" presId="urn:microsoft.com/office/officeart/2005/8/layout/chevron1"/>
    <dgm:cxn modelId="{457525E7-AB6C-4170-ADEE-E0D92098155B}" type="presParOf" srcId="{1FE7E17C-E333-44E8-A64B-F8F640F2092B}" destId="{50790DBC-79D7-4F3C-91B7-A662EDE9AF35}" srcOrd="3" destOrd="0" presId="urn:microsoft.com/office/officeart/2005/8/layout/chevron1"/>
    <dgm:cxn modelId="{E89AFEE6-04A5-4C92-8FA8-A87AECE89D32}" type="presParOf" srcId="{1FE7E17C-E333-44E8-A64B-F8F640F2092B}" destId="{55D1A029-B6D6-4F57-935C-FE32653D3CCC}" srcOrd="4" destOrd="0" presId="urn:microsoft.com/office/officeart/2005/8/layout/chevron1"/>
    <dgm:cxn modelId="{EF7BB9B5-12C2-4065-8EE1-637592F8F027}" type="presParOf" srcId="{1FE7E17C-E333-44E8-A64B-F8F640F2092B}" destId="{C63C374F-4FE3-4561-AFDB-C29C97F8F4D9}" srcOrd="5" destOrd="0" presId="urn:microsoft.com/office/officeart/2005/8/layout/chevron1"/>
    <dgm:cxn modelId="{CA1B6BDF-6098-4B9A-86E1-EE05E469C093}" type="presParOf" srcId="{1FE7E17C-E333-44E8-A64B-F8F640F2092B}" destId="{255A4B27-BE68-4C96-AB79-7299036C83DD}" srcOrd="6" destOrd="0" presId="urn:microsoft.com/office/officeart/2005/8/layout/chevron1"/>
    <dgm:cxn modelId="{A0859F39-071E-4AA1-B867-B6064764D0CA}" type="presParOf" srcId="{1FE7E17C-E333-44E8-A64B-F8F640F2092B}" destId="{8EB822CF-1696-4898-8E8B-31D625F1A001}" srcOrd="7" destOrd="0" presId="urn:microsoft.com/office/officeart/2005/8/layout/chevron1"/>
    <dgm:cxn modelId="{589EA945-0F4F-4D2F-B86C-5ACBA749B6B8}" type="presParOf" srcId="{1FE7E17C-E333-44E8-A64B-F8F640F2092B}" destId="{B8EFD1A5-8B9C-4AE7-BA49-58C296B3C21E}" srcOrd="8" destOrd="0" presId="urn:microsoft.com/office/officeart/2005/8/layout/chevron1"/>
    <dgm:cxn modelId="{5E336CB8-4EF0-4352-9F98-8F3B0FABA8AD}" type="presParOf" srcId="{1FE7E17C-E333-44E8-A64B-F8F640F2092B}" destId="{E5B70DE3-1307-474E-8113-CED15E06B1F3}" srcOrd="9" destOrd="0" presId="urn:microsoft.com/office/officeart/2005/8/layout/chevron1"/>
    <dgm:cxn modelId="{1D0B8B28-4EF7-4BF6-8E94-157E220AD92A}" type="presParOf" srcId="{1FE7E17C-E333-44E8-A64B-F8F640F2092B}" destId="{53E64219-BFA6-476B-9C19-0B6244071EA5}" srcOrd="10" destOrd="0" presId="urn:microsoft.com/office/officeart/2005/8/layout/chevron1"/>
    <dgm:cxn modelId="{DB03FD63-4CDD-469C-99D6-F892BC1DE42F}" type="presParOf" srcId="{1FE7E17C-E333-44E8-A64B-F8F640F2092B}" destId="{0A8FF1E7-6934-41A0-B678-C63037F8D164}" srcOrd="11" destOrd="0" presId="urn:microsoft.com/office/officeart/2005/8/layout/chevron1"/>
    <dgm:cxn modelId="{556A2865-D1CE-4978-A9AC-DDA50894B364}" type="presParOf" srcId="{1FE7E17C-E333-44E8-A64B-F8F640F2092B}" destId="{37F8D6CA-817B-4960-861C-5B9233FECF1B}"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6637C-4E60-4572-9A17-447568B51012}">
      <dsp:nvSpPr>
        <dsp:cNvPr id="0" name=""/>
        <dsp:cNvSpPr/>
      </dsp:nvSpPr>
      <dsp:spPr>
        <a:xfrm>
          <a:off x="0" y="280510"/>
          <a:ext cx="1867583" cy="747033"/>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Planning</a:t>
          </a:r>
        </a:p>
      </dsp:txBody>
      <dsp:txXfrm>
        <a:off x="373517" y="280510"/>
        <a:ext cx="1120550" cy="747033"/>
      </dsp:txXfrm>
    </dsp:sp>
    <dsp:sp modelId="{FC07B8BC-5160-4AF5-A05A-4946AE86A4EA}">
      <dsp:nvSpPr>
        <dsp:cNvPr id="0" name=""/>
        <dsp:cNvSpPr/>
      </dsp:nvSpPr>
      <dsp:spPr>
        <a:xfrm>
          <a:off x="1680825" y="280510"/>
          <a:ext cx="1867583" cy="747033"/>
        </a:xfrm>
        <a:prstGeom prst="chevron">
          <a:avLst/>
        </a:prstGeom>
        <a:solidFill>
          <a:schemeClr val="accent3">
            <a:hueOff val="451767"/>
            <a:satOff val="16667"/>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Ordering</a:t>
          </a:r>
        </a:p>
      </dsp:txBody>
      <dsp:txXfrm>
        <a:off x="2054342" y="280510"/>
        <a:ext cx="1120550" cy="747033"/>
      </dsp:txXfrm>
    </dsp:sp>
    <dsp:sp modelId="{55D1A029-B6D6-4F57-935C-FE32653D3CCC}">
      <dsp:nvSpPr>
        <dsp:cNvPr id="0" name=""/>
        <dsp:cNvSpPr/>
      </dsp:nvSpPr>
      <dsp:spPr>
        <a:xfrm>
          <a:off x="3361650" y="280510"/>
          <a:ext cx="1867583" cy="747033"/>
        </a:xfrm>
        <a:prstGeom prst="chevron">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Scheduling</a:t>
          </a:r>
        </a:p>
      </dsp:txBody>
      <dsp:txXfrm>
        <a:off x="3735167" y="280510"/>
        <a:ext cx="1120550" cy="747033"/>
      </dsp:txXfrm>
    </dsp:sp>
    <dsp:sp modelId="{255A4B27-BE68-4C96-AB79-7299036C83DD}">
      <dsp:nvSpPr>
        <dsp:cNvPr id="0" name=""/>
        <dsp:cNvSpPr/>
      </dsp:nvSpPr>
      <dsp:spPr>
        <a:xfrm>
          <a:off x="5042475" y="280510"/>
          <a:ext cx="1867583" cy="747033"/>
        </a:xfrm>
        <a:prstGeom prst="chevron">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Receiving</a:t>
          </a:r>
        </a:p>
      </dsp:txBody>
      <dsp:txXfrm>
        <a:off x="5415992" y="280510"/>
        <a:ext cx="1120550" cy="747033"/>
      </dsp:txXfrm>
    </dsp:sp>
    <dsp:sp modelId="{B8EFD1A5-8B9C-4AE7-BA49-58C296B3C21E}">
      <dsp:nvSpPr>
        <dsp:cNvPr id="0" name=""/>
        <dsp:cNvSpPr/>
      </dsp:nvSpPr>
      <dsp:spPr>
        <a:xfrm>
          <a:off x="6723300" y="280510"/>
          <a:ext cx="1867583" cy="747033"/>
        </a:xfrm>
        <a:prstGeom prst="chevron">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Vaccinating</a:t>
          </a:r>
        </a:p>
      </dsp:txBody>
      <dsp:txXfrm>
        <a:off x="7096817" y="280510"/>
        <a:ext cx="1120550" cy="747033"/>
      </dsp:txXfrm>
    </dsp:sp>
    <dsp:sp modelId="{53E64219-BFA6-476B-9C19-0B6244071EA5}">
      <dsp:nvSpPr>
        <dsp:cNvPr id="0" name=""/>
        <dsp:cNvSpPr/>
      </dsp:nvSpPr>
      <dsp:spPr>
        <a:xfrm>
          <a:off x="8404125" y="280510"/>
          <a:ext cx="1867583" cy="747033"/>
        </a:xfrm>
        <a:prstGeom prst="chevron">
          <a:avLst/>
        </a:prstGeom>
        <a:solidFill>
          <a:schemeClr val="accent3">
            <a:hueOff val="2258833"/>
            <a:satOff val="83333"/>
            <a:lumOff val="-12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Returning</a:t>
          </a:r>
        </a:p>
      </dsp:txBody>
      <dsp:txXfrm>
        <a:off x="8777642" y="280510"/>
        <a:ext cx="1120550" cy="747033"/>
      </dsp:txXfrm>
    </dsp:sp>
    <dsp:sp modelId="{37F8D6CA-817B-4960-861C-5B9233FECF1B}">
      <dsp:nvSpPr>
        <dsp:cNvPr id="0" name=""/>
        <dsp:cNvSpPr/>
      </dsp:nvSpPr>
      <dsp:spPr>
        <a:xfrm>
          <a:off x="10084950" y="280510"/>
          <a:ext cx="1867583" cy="747033"/>
        </a:xfrm>
        <a:prstGeom prst="chevr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Reimbursements</a:t>
          </a:r>
        </a:p>
      </dsp:txBody>
      <dsp:txXfrm>
        <a:off x="10458467" y="280510"/>
        <a:ext cx="1120550" cy="7470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09/08/2023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09/08/2023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27130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GB"/>
              <a:t>NHSE– London Region, July 11th, 2023</a:t>
            </a:r>
            <a:endParaRPr lang="en-US" dirty="0"/>
          </a:p>
        </p:txBody>
      </p:sp>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NHSE– London Region, July 11th, 2023</a:t>
            </a:r>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
        <p:nvSpPr>
          <p:cNvPr id="8" name="TextBox 7">
            <a:extLst>
              <a:ext uri="{FF2B5EF4-FFF2-40B4-BE49-F238E27FC236}">
                <a16:creationId xmlns:a16="http://schemas.microsoft.com/office/drawing/2014/main" id="{142B0F04-6AE5-442C-B3A1-DE91D4992B65}"/>
              </a:ext>
            </a:extLst>
          </p:cNvPr>
          <p:cNvSpPr txBox="1"/>
          <p:nvPr userDrawn="1">
            <p:extLst>
              <p:ext uri="{1162E1C5-73C7-4A58-AE30-91384D911F3F}">
                <p184:classification xmlns:p184="http://schemas.microsoft.com/office/powerpoint/2018/4/main" val="ftr"/>
              </p:ext>
            </p:extLst>
          </p:nvPr>
        </p:nvSpPr>
        <p:spPr>
          <a:xfrm>
            <a:off x="0" y="6705600"/>
            <a:ext cx="1868488"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OFFICIAL-SENSITIVE - COMMERCIAL</a:t>
            </a:r>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668" r:id="rId3"/>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30954D-9903-4A73-854B-C98556BDB594}"/>
              </a:ext>
            </a:extLst>
          </p:cNvPr>
          <p:cNvSpPr txBox="1">
            <a:spLocks/>
          </p:cNvSpPr>
          <p:nvPr/>
        </p:nvSpPr>
        <p:spPr>
          <a:xfrm>
            <a:off x="378558" y="1201579"/>
            <a:ext cx="11292839" cy="4692026"/>
          </a:xfrm>
          <a:prstGeom prst="rect">
            <a:avLst/>
          </a:prstGeom>
        </p:spPr>
        <p:txBody>
          <a:bodyPr vert="horz" lIns="91440" tIns="45720" rIns="91440" bIns="45720" rtlCol="0" anchor="ctr">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n-GB" sz="4600" b="1" dirty="0">
                <a:solidFill>
                  <a:srgbClr val="002060"/>
                </a:solidFill>
              </a:rPr>
              <a:t>Influenza Vaccine Ordering Incentive Scheme for Community Pharmacy for NHS Influenza Vaccinations</a:t>
            </a:r>
          </a:p>
          <a:p>
            <a:pPr>
              <a:lnSpc>
                <a:spcPct val="150000"/>
              </a:lnSpc>
            </a:pPr>
            <a:r>
              <a:rPr lang="en-GB" sz="4600" b="1" dirty="0">
                <a:solidFill>
                  <a:srgbClr val="002060"/>
                </a:solidFill>
              </a:rPr>
              <a:t>Applicable for the 2023/24 Influenza Season</a:t>
            </a:r>
          </a:p>
          <a:p>
            <a:pPr>
              <a:lnSpc>
                <a:spcPct val="150000"/>
              </a:lnSpc>
            </a:pPr>
            <a:endParaRPr lang="en-GB" sz="4000" b="1" dirty="0">
              <a:solidFill>
                <a:srgbClr val="002060"/>
              </a:solidFill>
            </a:endParaRPr>
          </a:p>
          <a:p>
            <a:pPr>
              <a:lnSpc>
                <a:spcPct val="150000"/>
              </a:lnSpc>
            </a:pPr>
            <a:r>
              <a:rPr lang="en-GB" sz="3400" b="1" dirty="0">
                <a:solidFill>
                  <a:srgbClr val="002060"/>
                </a:solidFill>
              </a:rPr>
              <a:t>For London Region use only</a:t>
            </a:r>
            <a:endParaRPr lang="en-GB" sz="3300" b="1" dirty="0">
              <a:solidFill>
                <a:srgbClr val="002060"/>
              </a:solidFill>
            </a:endParaRPr>
          </a:p>
          <a:p>
            <a:pPr>
              <a:lnSpc>
                <a:spcPct val="150000"/>
              </a:lnSpc>
            </a:pPr>
            <a:r>
              <a:rPr lang="en-GB" sz="3400" b="1">
                <a:solidFill>
                  <a:srgbClr val="002060"/>
                </a:solidFill>
              </a:rPr>
              <a:t>August </a:t>
            </a:r>
            <a:r>
              <a:rPr lang="en-GB" sz="3400" b="1" dirty="0">
                <a:solidFill>
                  <a:srgbClr val="002060"/>
                </a:solidFill>
              </a:rPr>
              <a:t>2023</a:t>
            </a:r>
          </a:p>
        </p:txBody>
      </p:sp>
      <p:sp>
        <p:nvSpPr>
          <p:cNvPr id="3" name="Footer Placeholder 2">
            <a:extLst>
              <a:ext uri="{FF2B5EF4-FFF2-40B4-BE49-F238E27FC236}">
                <a16:creationId xmlns:a16="http://schemas.microsoft.com/office/drawing/2014/main" id="{DD598512-8CB1-22D9-C7ED-E9A169495F26}"/>
              </a:ext>
            </a:extLst>
          </p:cNvPr>
          <p:cNvSpPr>
            <a:spLocks noGrp="1"/>
          </p:cNvSpPr>
          <p:nvPr>
            <p:ph type="ftr" sz="quarter" idx="3"/>
          </p:nvPr>
        </p:nvSpPr>
        <p:spPr/>
        <p:txBody>
          <a:bodyPr/>
          <a:lstStyle/>
          <a:p>
            <a:r>
              <a:rPr lang="en-GB" sz="1000" dirty="0"/>
              <a:t>NHSE– London Region, July 26th, 2023</a:t>
            </a:r>
            <a:endParaRPr lang="en-US" sz="1000" dirty="0"/>
          </a:p>
        </p:txBody>
      </p:sp>
    </p:spTree>
    <p:extLst>
      <p:ext uri="{BB962C8B-B14F-4D97-AF65-F5344CB8AC3E}">
        <p14:creationId xmlns:p14="http://schemas.microsoft.com/office/powerpoint/2010/main" val="124844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B4ACA-D5E0-4EE6-BF83-E400FB56A3D3}"/>
              </a:ext>
            </a:extLst>
          </p:cNvPr>
          <p:cNvSpPr>
            <a:spLocks noGrp="1"/>
          </p:cNvSpPr>
          <p:nvPr>
            <p:ph sz="quarter" idx="10"/>
          </p:nvPr>
        </p:nvSpPr>
        <p:spPr>
          <a:xfrm>
            <a:off x="175296" y="1015024"/>
            <a:ext cx="11671797" cy="5318415"/>
          </a:xfrm>
        </p:spPr>
        <p:txBody>
          <a:bodyPr>
            <a:noAutofit/>
          </a:bodyPr>
          <a:lstStyle/>
          <a:p>
            <a:pPr>
              <a:lnSpc>
                <a:spcPct val="100000"/>
              </a:lnSpc>
            </a:pPr>
            <a:r>
              <a:rPr lang="en-GB" dirty="0">
                <a:latin typeface="+mn-lt"/>
              </a:rPr>
              <a:t>The purpose of this pack is to outline an approach to reduce the risk associated with </a:t>
            </a:r>
            <a:r>
              <a:rPr lang="en-GB" b="1" dirty="0">
                <a:latin typeface="+mn-lt"/>
              </a:rPr>
              <a:t>higher and earlier Influenza (flu) vaccine ordering </a:t>
            </a:r>
            <a:r>
              <a:rPr lang="en-GB" dirty="0">
                <a:latin typeface="+mn-lt"/>
              </a:rPr>
              <a:t>by </a:t>
            </a:r>
            <a:r>
              <a:rPr lang="en-GB" b="1" dirty="0">
                <a:latin typeface="+mn-lt"/>
              </a:rPr>
              <a:t>Community Pharmacies, </a:t>
            </a:r>
            <a:r>
              <a:rPr lang="en-GB" dirty="0">
                <a:latin typeface="+mn-lt"/>
              </a:rPr>
              <a:t>for administration of the vaccine to the eligible cohorts as advised by NHSE, by offering a consistent and regionally supported approach to the underwriting of remaining excess stock at the end of the flu season.</a:t>
            </a:r>
          </a:p>
          <a:p>
            <a:pPr>
              <a:lnSpc>
                <a:spcPct val="100000"/>
              </a:lnSpc>
            </a:pPr>
            <a:r>
              <a:rPr lang="en-GB" dirty="0">
                <a:latin typeface="+mn-lt"/>
              </a:rPr>
              <a:t>Discussions with colleagues have identified key lessons learned from previous flu seasons in relation to blockers and actions required; one of the key take-aways from these discussions is confirmation that </a:t>
            </a:r>
            <a:r>
              <a:rPr lang="en-GB" b="1" dirty="0">
                <a:latin typeface="+mn-lt"/>
              </a:rPr>
              <a:t>London, as a region, consistently under-orders flu vaccine stock</a:t>
            </a:r>
            <a:r>
              <a:rPr lang="en-GB" dirty="0">
                <a:latin typeface="+mn-lt"/>
              </a:rPr>
              <a:t>, leading to missed opportunities to vaccinate the population, particularly during peak demand times in the season.</a:t>
            </a:r>
          </a:p>
          <a:p>
            <a:pPr>
              <a:lnSpc>
                <a:spcPct val="100000"/>
              </a:lnSpc>
            </a:pPr>
            <a:r>
              <a:rPr lang="en-GB" dirty="0">
                <a:latin typeface="+mn-lt"/>
              </a:rPr>
              <a:t>It is noted that there is concern for both General Practice and Community Pharmacy on over-ordering of vaccine stock, and the resultant cost and wastage, should there be excess stock at the end of the flu season.</a:t>
            </a:r>
          </a:p>
          <a:p>
            <a:pPr>
              <a:lnSpc>
                <a:spcPct val="100000"/>
              </a:lnSpc>
            </a:pPr>
            <a:r>
              <a:rPr lang="en-GB" dirty="0">
                <a:latin typeface="+mn-lt"/>
              </a:rPr>
              <a:t>The underwriting approach for Community Pharmacy outlined in this pack has been discussed and agreed with regional Pharmacy and LPC colleagues.</a:t>
            </a:r>
          </a:p>
          <a:p>
            <a:pPr>
              <a:lnSpc>
                <a:spcPct val="100000"/>
              </a:lnSpc>
            </a:pPr>
            <a:r>
              <a:rPr lang="en-GB" dirty="0">
                <a:latin typeface="+mn-lt"/>
              </a:rPr>
              <a:t>It relates to flu vaccine stock that has been ordered in line with meeting any increased vaccination ambition for the local population, with the underwriting arrangement covering a percentage of stock utilised in the season </a:t>
            </a:r>
            <a:r>
              <a:rPr lang="en-GB" b="1" dirty="0">
                <a:latin typeface="+mn-lt"/>
              </a:rPr>
              <a:t>for NHS flu vaccination cohorts only.</a:t>
            </a:r>
          </a:p>
          <a:p>
            <a:pPr>
              <a:lnSpc>
                <a:spcPct val="100000"/>
              </a:lnSpc>
            </a:pPr>
            <a:r>
              <a:rPr lang="en-GB" dirty="0">
                <a:latin typeface="+mn-lt"/>
              </a:rPr>
              <a:t>The underwriting agreement will be honoured where the generated claim meets the </a:t>
            </a:r>
            <a:r>
              <a:rPr lang="en-GB" i="1" dirty="0">
                <a:latin typeface="+mn-lt"/>
              </a:rPr>
              <a:t>underwriting conditions </a:t>
            </a:r>
            <a:r>
              <a:rPr lang="en-GB" dirty="0">
                <a:latin typeface="+mn-lt"/>
              </a:rPr>
              <a:t>as outlined. </a:t>
            </a:r>
          </a:p>
          <a:p>
            <a:pPr>
              <a:lnSpc>
                <a:spcPct val="100000"/>
              </a:lnSpc>
            </a:pPr>
            <a:r>
              <a:rPr lang="en-GB" dirty="0">
                <a:latin typeface="+mn-lt"/>
              </a:rPr>
              <a:t>In its simplest form, the underwriting amount will be calculated as below:</a:t>
            </a:r>
          </a:p>
          <a:p>
            <a:pPr lvl="1">
              <a:lnSpc>
                <a:spcPct val="100000"/>
              </a:lnSpc>
            </a:pPr>
            <a:r>
              <a:rPr lang="en-GB" dirty="0">
                <a:latin typeface="+mn-lt"/>
              </a:rPr>
              <a:t>The regional target for increase in flu vaccinations is </a:t>
            </a:r>
            <a:r>
              <a:rPr lang="en-GB" b="1" dirty="0">
                <a:latin typeface="+mn-lt"/>
              </a:rPr>
              <a:t>5%</a:t>
            </a:r>
            <a:r>
              <a:rPr lang="en-GB" dirty="0">
                <a:latin typeface="+mn-lt"/>
              </a:rPr>
              <a:t> on 2022/23 numbers</a:t>
            </a:r>
          </a:p>
          <a:p>
            <a:pPr lvl="1">
              <a:lnSpc>
                <a:spcPct val="100000"/>
              </a:lnSpc>
            </a:pPr>
            <a:r>
              <a:rPr lang="en-GB" dirty="0">
                <a:latin typeface="+mn-lt"/>
              </a:rPr>
              <a:t>A pharmacy has delivered </a:t>
            </a:r>
            <a:r>
              <a:rPr lang="en-GB" b="1" dirty="0">
                <a:latin typeface="+mn-lt"/>
              </a:rPr>
              <a:t>N</a:t>
            </a:r>
            <a:r>
              <a:rPr lang="en-GB" dirty="0">
                <a:latin typeface="+mn-lt"/>
              </a:rPr>
              <a:t> vaccinations the previous season</a:t>
            </a:r>
          </a:p>
          <a:p>
            <a:pPr lvl="1">
              <a:lnSpc>
                <a:spcPct val="100000"/>
              </a:lnSpc>
            </a:pPr>
            <a:r>
              <a:rPr lang="en-GB" dirty="0">
                <a:latin typeface="+mn-lt"/>
              </a:rPr>
              <a:t>The pharmacy may be reimbursed up to </a:t>
            </a:r>
            <a:r>
              <a:rPr lang="en-GB" b="1" dirty="0">
                <a:latin typeface="+mn-lt"/>
              </a:rPr>
              <a:t>N x 5% </a:t>
            </a:r>
            <a:r>
              <a:rPr lang="en-GB" dirty="0">
                <a:latin typeface="+mn-lt"/>
              </a:rPr>
              <a:t>of surplus stock remaining at the end of the vaccination season, if the </a:t>
            </a:r>
            <a:r>
              <a:rPr lang="en-GB" i="1" dirty="0">
                <a:latin typeface="+mn-lt"/>
              </a:rPr>
              <a:t>underwriting conditions </a:t>
            </a:r>
            <a:r>
              <a:rPr lang="en-GB" dirty="0">
                <a:latin typeface="+mn-lt"/>
              </a:rPr>
              <a:t>set out further in the pack are met</a:t>
            </a:r>
          </a:p>
          <a:p>
            <a:pPr marL="457200" lvl="1" indent="0">
              <a:lnSpc>
                <a:spcPct val="100000"/>
              </a:lnSpc>
              <a:buNone/>
            </a:pPr>
            <a:r>
              <a:rPr lang="en-GB" dirty="0">
                <a:latin typeface="+mn-lt"/>
              </a:rPr>
              <a:t>As an example: if a pharmacy has delivered 1000 vaccinations last season, has a 5% increased vaccination ambition this season, has ordered 1050 vaccines in order to meet the ambition, but has only delivered 1020 vaccines, </a:t>
            </a:r>
            <a:r>
              <a:rPr lang="en-GB" i="1" dirty="0">
                <a:latin typeface="+mn-lt"/>
              </a:rPr>
              <a:t>if the underwriting principles are met</a:t>
            </a:r>
            <a:r>
              <a:rPr lang="en-GB" dirty="0">
                <a:latin typeface="+mn-lt"/>
              </a:rPr>
              <a:t>, the pharmacy is eligible to have 30 doses underwritten, at cost.</a:t>
            </a:r>
          </a:p>
        </p:txBody>
      </p:sp>
      <p:sp>
        <p:nvSpPr>
          <p:cNvPr id="4" name="Title 1">
            <a:extLst>
              <a:ext uri="{FF2B5EF4-FFF2-40B4-BE49-F238E27FC236}">
                <a16:creationId xmlns:a16="http://schemas.microsoft.com/office/drawing/2014/main" id="{7A30954D-9903-4A73-854B-C98556BDB594}"/>
              </a:ext>
            </a:extLst>
          </p:cNvPr>
          <p:cNvSpPr txBox="1">
            <a:spLocks/>
          </p:cNvSpPr>
          <p:nvPr/>
        </p:nvSpPr>
        <p:spPr>
          <a:xfrm>
            <a:off x="319365" y="137959"/>
            <a:ext cx="10251326" cy="66089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2060"/>
                </a:solidFill>
              </a:rPr>
              <a:t>Summary</a:t>
            </a:r>
          </a:p>
        </p:txBody>
      </p:sp>
      <p:sp>
        <p:nvSpPr>
          <p:cNvPr id="5" name="Footer Placeholder 4">
            <a:extLst>
              <a:ext uri="{FF2B5EF4-FFF2-40B4-BE49-F238E27FC236}">
                <a16:creationId xmlns:a16="http://schemas.microsoft.com/office/drawing/2014/main" id="{ED410029-51A4-2D69-866E-69E9787D6BA4}"/>
              </a:ext>
            </a:extLst>
          </p:cNvPr>
          <p:cNvSpPr>
            <a:spLocks noGrp="1"/>
          </p:cNvSpPr>
          <p:nvPr>
            <p:ph type="ftr" sz="quarter" idx="3"/>
          </p:nvPr>
        </p:nvSpPr>
        <p:spPr/>
        <p:txBody>
          <a:bodyPr/>
          <a:lstStyle/>
          <a:p>
            <a:r>
              <a:rPr lang="en-GB" sz="1000" dirty="0"/>
              <a:t>NHSE– London Region, July 26th, 2023</a:t>
            </a:r>
            <a:endParaRPr lang="en-US" sz="1000" dirty="0"/>
          </a:p>
        </p:txBody>
      </p:sp>
    </p:spTree>
    <p:extLst>
      <p:ext uri="{BB962C8B-B14F-4D97-AF65-F5344CB8AC3E}">
        <p14:creationId xmlns:p14="http://schemas.microsoft.com/office/powerpoint/2010/main" val="1311722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30954D-9903-4A73-854B-C98556BDB594}"/>
              </a:ext>
            </a:extLst>
          </p:cNvPr>
          <p:cNvSpPr txBox="1">
            <a:spLocks/>
          </p:cNvSpPr>
          <p:nvPr/>
        </p:nvSpPr>
        <p:spPr>
          <a:xfrm>
            <a:off x="239466" y="297757"/>
            <a:ext cx="10251326" cy="66089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2060"/>
                </a:solidFill>
              </a:rPr>
              <a:t>Stock ordering – an overview</a:t>
            </a:r>
          </a:p>
        </p:txBody>
      </p:sp>
      <p:graphicFrame>
        <p:nvGraphicFramePr>
          <p:cNvPr id="2" name="Diagram 1">
            <a:extLst>
              <a:ext uri="{FF2B5EF4-FFF2-40B4-BE49-F238E27FC236}">
                <a16:creationId xmlns:a16="http://schemas.microsoft.com/office/drawing/2014/main" id="{949F48CE-1001-49C4-9B61-BFADCE920FD3}"/>
              </a:ext>
            </a:extLst>
          </p:cNvPr>
          <p:cNvGraphicFramePr/>
          <p:nvPr>
            <p:extLst>
              <p:ext uri="{D42A27DB-BD31-4B8C-83A1-F6EECF244321}">
                <p14:modId xmlns:p14="http://schemas.microsoft.com/office/powerpoint/2010/main" val="385774752"/>
              </p:ext>
            </p:extLst>
          </p:nvPr>
        </p:nvGraphicFramePr>
        <p:xfrm>
          <a:off x="119733" y="774639"/>
          <a:ext cx="11952534" cy="1308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88F4909-4EF3-4EEB-9493-A1E49DA59BF5}"/>
              </a:ext>
            </a:extLst>
          </p:cNvPr>
          <p:cNvSpPr txBox="1"/>
          <p:nvPr/>
        </p:nvSpPr>
        <p:spPr>
          <a:xfrm>
            <a:off x="229600" y="1992379"/>
            <a:ext cx="1580867" cy="2833724"/>
          </a:xfrm>
          <a:prstGeom prst="rect">
            <a:avLst/>
          </a:prstGeom>
          <a:noFill/>
        </p:spPr>
        <p:txBody>
          <a:bodyPr wrap="square" rtlCol="0">
            <a:spAutoFit/>
          </a:bodyPr>
          <a:lstStyle/>
          <a:p>
            <a:pPr>
              <a:lnSpc>
                <a:spcPct val="150000"/>
              </a:lnSpc>
            </a:pPr>
            <a:r>
              <a:rPr lang="en-GB" sz="1200" dirty="0"/>
              <a:t>In January – March at the end of each flu season, pharmacies review their uptake (in the current season) for each cohort, and plan stock orders in light of expected delivery ambition for each year.</a:t>
            </a:r>
          </a:p>
        </p:txBody>
      </p:sp>
      <p:sp>
        <p:nvSpPr>
          <p:cNvPr id="30" name="TextBox 29">
            <a:extLst>
              <a:ext uri="{FF2B5EF4-FFF2-40B4-BE49-F238E27FC236}">
                <a16:creationId xmlns:a16="http://schemas.microsoft.com/office/drawing/2014/main" id="{6050CA9E-9529-4B2A-95CC-7B754E344748}"/>
              </a:ext>
            </a:extLst>
          </p:cNvPr>
          <p:cNvSpPr txBox="1"/>
          <p:nvPr/>
        </p:nvSpPr>
        <p:spPr>
          <a:xfrm>
            <a:off x="1888900" y="1992379"/>
            <a:ext cx="1659300" cy="3941720"/>
          </a:xfrm>
          <a:prstGeom prst="rect">
            <a:avLst/>
          </a:prstGeom>
          <a:noFill/>
        </p:spPr>
        <p:txBody>
          <a:bodyPr wrap="square" rtlCol="0">
            <a:spAutoFit/>
          </a:bodyPr>
          <a:lstStyle/>
          <a:p>
            <a:pPr>
              <a:lnSpc>
                <a:spcPct val="150000"/>
              </a:lnSpc>
            </a:pPr>
            <a:r>
              <a:rPr lang="en-GB" sz="1200" dirty="0"/>
              <a:t>Pharmacies submit stock orders directly with manufacturers /wholesalers, ordering the recommended first choice vaccine variant for the cohorts the pharmacy is planning to vaccinate. Early orders receive discounts, and orders can generally be amended up to July. Stock orders are paid directly by pharmacies.</a:t>
            </a:r>
          </a:p>
        </p:txBody>
      </p:sp>
      <p:sp>
        <p:nvSpPr>
          <p:cNvPr id="31" name="TextBox 30">
            <a:extLst>
              <a:ext uri="{FF2B5EF4-FFF2-40B4-BE49-F238E27FC236}">
                <a16:creationId xmlns:a16="http://schemas.microsoft.com/office/drawing/2014/main" id="{B38B1F8D-A488-474E-896F-713DD3645949}"/>
              </a:ext>
            </a:extLst>
          </p:cNvPr>
          <p:cNvSpPr txBox="1"/>
          <p:nvPr/>
        </p:nvSpPr>
        <p:spPr>
          <a:xfrm>
            <a:off x="3548200" y="1992379"/>
            <a:ext cx="1580867" cy="2833724"/>
          </a:xfrm>
          <a:prstGeom prst="rect">
            <a:avLst/>
          </a:prstGeom>
          <a:noFill/>
        </p:spPr>
        <p:txBody>
          <a:bodyPr wrap="square" rtlCol="0">
            <a:spAutoFit/>
          </a:bodyPr>
          <a:lstStyle/>
          <a:p>
            <a:pPr>
              <a:lnSpc>
                <a:spcPct val="150000"/>
              </a:lnSpc>
            </a:pPr>
            <a:r>
              <a:rPr lang="en-GB" sz="1200" dirty="0"/>
              <a:t>Manufacturers/ wholesalers receive product orders and advise pharmacies directly of their respective delivery schedules. Delivery schedules are usually ready by August each year.</a:t>
            </a:r>
          </a:p>
        </p:txBody>
      </p:sp>
      <p:sp>
        <p:nvSpPr>
          <p:cNvPr id="32" name="TextBox 31">
            <a:extLst>
              <a:ext uri="{FF2B5EF4-FFF2-40B4-BE49-F238E27FC236}">
                <a16:creationId xmlns:a16="http://schemas.microsoft.com/office/drawing/2014/main" id="{460AD8D7-5A10-43C8-A9F9-A414C5AADC90}"/>
              </a:ext>
            </a:extLst>
          </p:cNvPr>
          <p:cNvSpPr txBox="1"/>
          <p:nvPr/>
        </p:nvSpPr>
        <p:spPr>
          <a:xfrm>
            <a:off x="5242317" y="1992379"/>
            <a:ext cx="1580867" cy="1171731"/>
          </a:xfrm>
          <a:prstGeom prst="rect">
            <a:avLst/>
          </a:prstGeom>
          <a:noFill/>
        </p:spPr>
        <p:txBody>
          <a:bodyPr wrap="square" rtlCol="0">
            <a:spAutoFit/>
          </a:bodyPr>
          <a:lstStyle/>
          <a:p>
            <a:pPr>
              <a:lnSpc>
                <a:spcPct val="150000"/>
              </a:lnSpc>
            </a:pPr>
            <a:r>
              <a:rPr lang="en-GB" sz="1200" dirty="0"/>
              <a:t>Orders are generally fulfilled beginning September – October each year.</a:t>
            </a:r>
          </a:p>
        </p:txBody>
      </p:sp>
      <p:sp>
        <p:nvSpPr>
          <p:cNvPr id="33" name="TextBox 32">
            <a:extLst>
              <a:ext uri="{FF2B5EF4-FFF2-40B4-BE49-F238E27FC236}">
                <a16:creationId xmlns:a16="http://schemas.microsoft.com/office/drawing/2014/main" id="{ED3662C4-72BE-43DF-B7B9-4DC94423EB57}"/>
              </a:ext>
            </a:extLst>
          </p:cNvPr>
          <p:cNvSpPr txBox="1"/>
          <p:nvPr/>
        </p:nvSpPr>
        <p:spPr>
          <a:xfrm>
            <a:off x="6936434" y="1971132"/>
            <a:ext cx="1580867" cy="2002728"/>
          </a:xfrm>
          <a:prstGeom prst="rect">
            <a:avLst/>
          </a:prstGeom>
          <a:noFill/>
        </p:spPr>
        <p:txBody>
          <a:bodyPr wrap="square" rtlCol="0">
            <a:spAutoFit/>
          </a:bodyPr>
          <a:lstStyle/>
          <a:p>
            <a:pPr>
              <a:lnSpc>
                <a:spcPct val="150000"/>
              </a:lnSpc>
            </a:pPr>
            <a:r>
              <a:rPr lang="en-GB" sz="1200" dirty="0"/>
              <a:t>Vaccination starts as soon as stock orders are received, usually in September/ October. Each vaccination event is recorded.</a:t>
            </a:r>
          </a:p>
        </p:txBody>
      </p:sp>
      <p:sp>
        <p:nvSpPr>
          <p:cNvPr id="34" name="TextBox 33">
            <a:extLst>
              <a:ext uri="{FF2B5EF4-FFF2-40B4-BE49-F238E27FC236}">
                <a16:creationId xmlns:a16="http://schemas.microsoft.com/office/drawing/2014/main" id="{0AC18D44-71D9-4EBD-A5AB-5CB0178481D0}"/>
              </a:ext>
            </a:extLst>
          </p:cNvPr>
          <p:cNvSpPr txBox="1"/>
          <p:nvPr/>
        </p:nvSpPr>
        <p:spPr>
          <a:xfrm>
            <a:off x="8630551" y="1992379"/>
            <a:ext cx="1580867" cy="4772717"/>
          </a:xfrm>
          <a:prstGeom prst="rect">
            <a:avLst/>
          </a:prstGeom>
          <a:noFill/>
        </p:spPr>
        <p:txBody>
          <a:bodyPr wrap="square" rtlCol="0">
            <a:spAutoFit/>
          </a:bodyPr>
          <a:lstStyle/>
          <a:p>
            <a:pPr>
              <a:lnSpc>
                <a:spcPct val="150000"/>
              </a:lnSpc>
            </a:pPr>
            <a:r>
              <a:rPr lang="en-GB" sz="1200" dirty="0"/>
              <a:t>If needed, some levels of stock may be returned by pharmacies directly to manufacturers. Levels of stock returns that will be accepted by manufacturers are stipulated in Sale or Return agreements which are part of  manufacturer contracts. Any returned stock will be credited as a credit note against next year's purchases.</a:t>
            </a:r>
          </a:p>
        </p:txBody>
      </p:sp>
      <p:sp>
        <p:nvSpPr>
          <p:cNvPr id="35" name="TextBox 34">
            <a:extLst>
              <a:ext uri="{FF2B5EF4-FFF2-40B4-BE49-F238E27FC236}">
                <a16:creationId xmlns:a16="http://schemas.microsoft.com/office/drawing/2014/main" id="{522E18E0-E91A-4CE8-B46D-1E19C173B478}"/>
              </a:ext>
            </a:extLst>
          </p:cNvPr>
          <p:cNvSpPr txBox="1"/>
          <p:nvPr/>
        </p:nvSpPr>
        <p:spPr>
          <a:xfrm>
            <a:off x="10324668" y="1992379"/>
            <a:ext cx="1680867" cy="4841967"/>
          </a:xfrm>
          <a:prstGeom prst="rect">
            <a:avLst/>
          </a:prstGeom>
          <a:noFill/>
        </p:spPr>
        <p:txBody>
          <a:bodyPr wrap="square" rtlCol="0">
            <a:spAutoFit/>
          </a:bodyPr>
          <a:lstStyle/>
          <a:p>
            <a:pPr>
              <a:lnSpc>
                <a:spcPct val="150000"/>
              </a:lnSpc>
            </a:pPr>
            <a:r>
              <a:rPr lang="en-GB" sz="1200" dirty="0"/>
              <a:t>At the end of each vaccination season, pharmacies submit stock reimbursement claims as per the SBS list price, and item of service payment to the London region Immunisations Team.</a:t>
            </a:r>
          </a:p>
          <a:p>
            <a:pPr>
              <a:lnSpc>
                <a:spcPct val="150000"/>
              </a:lnSpc>
            </a:pPr>
            <a:endParaRPr lang="en-GB" sz="300" dirty="0"/>
          </a:p>
          <a:p>
            <a:pPr>
              <a:lnSpc>
                <a:spcPct val="150000"/>
              </a:lnSpc>
            </a:pPr>
            <a:r>
              <a:rPr lang="en-GB" sz="1200" b="1" dirty="0"/>
              <a:t>Stock underwriting will be processed by the regional Immunisations Commissioning Team, via the BSA, as per the usual process for the London Enhanced Service vaccinations.</a:t>
            </a:r>
          </a:p>
        </p:txBody>
      </p:sp>
      <p:sp>
        <p:nvSpPr>
          <p:cNvPr id="5" name="Footer Placeholder 4">
            <a:extLst>
              <a:ext uri="{FF2B5EF4-FFF2-40B4-BE49-F238E27FC236}">
                <a16:creationId xmlns:a16="http://schemas.microsoft.com/office/drawing/2014/main" id="{621D95CE-7DA0-7453-A6D7-F17F940DEEC7}"/>
              </a:ext>
            </a:extLst>
          </p:cNvPr>
          <p:cNvSpPr>
            <a:spLocks noGrp="1"/>
          </p:cNvSpPr>
          <p:nvPr>
            <p:ph type="ftr" sz="quarter" idx="3"/>
          </p:nvPr>
        </p:nvSpPr>
        <p:spPr/>
        <p:txBody>
          <a:bodyPr/>
          <a:lstStyle/>
          <a:p>
            <a:r>
              <a:rPr lang="en-GB" sz="1000" dirty="0"/>
              <a:t>NHSE– London Region, July 26th, 2023</a:t>
            </a:r>
            <a:endParaRPr lang="en-US" sz="1000" dirty="0"/>
          </a:p>
        </p:txBody>
      </p:sp>
    </p:spTree>
    <p:extLst>
      <p:ext uri="{BB962C8B-B14F-4D97-AF65-F5344CB8AC3E}">
        <p14:creationId xmlns:p14="http://schemas.microsoft.com/office/powerpoint/2010/main" val="3379167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B4ACA-D5E0-4EE6-BF83-E400FB56A3D3}"/>
              </a:ext>
            </a:extLst>
          </p:cNvPr>
          <p:cNvSpPr>
            <a:spLocks noGrp="1"/>
          </p:cNvSpPr>
          <p:nvPr>
            <p:ph sz="quarter" idx="10"/>
          </p:nvPr>
        </p:nvSpPr>
        <p:spPr>
          <a:xfrm>
            <a:off x="239466" y="724961"/>
            <a:ext cx="11562674" cy="5608478"/>
          </a:xfrm>
        </p:spPr>
        <p:txBody>
          <a:bodyPr>
            <a:noAutofit/>
          </a:bodyPr>
          <a:lstStyle/>
          <a:p>
            <a:pPr marL="0" indent="0">
              <a:lnSpc>
                <a:spcPct val="150000"/>
              </a:lnSpc>
              <a:buNone/>
            </a:pPr>
            <a:r>
              <a:rPr lang="en-GB" dirty="0">
                <a:latin typeface="+mn-lt"/>
              </a:rPr>
              <a:t>Pharmacies must note the following conditions and meet specific criteria for a claim to be accepted: </a:t>
            </a:r>
          </a:p>
          <a:p>
            <a:pPr marL="357188" lvl="1" indent="-174625">
              <a:lnSpc>
                <a:spcPct val="150000"/>
              </a:lnSpc>
            </a:pPr>
            <a:r>
              <a:rPr lang="en-GB" dirty="0">
                <a:latin typeface="+mn-lt"/>
              </a:rPr>
              <a:t>Across the season the pharmacy must have ordered more doses than in the prior season, as per eligible cohorts and respective eligible products, as per the annual flu letter.</a:t>
            </a:r>
          </a:p>
          <a:p>
            <a:pPr marL="357188" lvl="1" indent="-174625">
              <a:lnSpc>
                <a:spcPct val="150000"/>
              </a:lnSpc>
            </a:pPr>
            <a:r>
              <a:rPr lang="en-GB" dirty="0">
                <a:latin typeface="+mn-lt"/>
              </a:rPr>
              <a:t>The pharmacy must have achieved a higher uptake, of at least 2%, than in 2022/23.</a:t>
            </a:r>
          </a:p>
          <a:p>
            <a:pPr marL="357188" lvl="1" indent="-174625">
              <a:lnSpc>
                <a:spcPct val="150000"/>
              </a:lnSpc>
            </a:pPr>
            <a:r>
              <a:rPr lang="en-GB" dirty="0">
                <a:latin typeface="+mn-lt"/>
              </a:rPr>
              <a:t>All efforts should be made to use existing vaccine stock via usual arrangements, and this should be paid for and organised via usual mechanisms.</a:t>
            </a:r>
          </a:p>
          <a:p>
            <a:pPr marL="357188" lvl="1" indent="-174625">
              <a:lnSpc>
                <a:spcPct val="150000"/>
              </a:lnSpc>
            </a:pPr>
            <a:r>
              <a:rPr lang="en-GB" b="0" i="0" dirty="0">
                <a:solidFill>
                  <a:srgbClr val="0B0C0C"/>
                </a:solidFill>
                <a:effectLst/>
                <a:latin typeface="+mn-lt"/>
              </a:rPr>
              <a:t>Providers should only purchase alternative vaccines to the ones recommended if all attempts to secure the recommended first line vaccines have failed. Providers may be asked to provide evidence to show this upon request from their commissioner. This includes use of:</a:t>
            </a:r>
          </a:p>
          <a:p>
            <a:pPr marL="468313" lvl="1" indent="246063">
              <a:lnSpc>
                <a:spcPct val="150000"/>
              </a:lnSpc>
              <a:buFont typeface="Courier New" panose="02070309020205020404" pitchFamily="49" charset="0"/>
              <a:buChar char="o"/>
            </a:pPr>
            <a:r>
              <a:rPr lang="en-GB" b="0" i="0" dirty="0">
                <a:solidFill>
                  <a:srgbClr val="0B0C0C"/>
                </a:solidFill>
                <a:effectLst/>
                <a:latin typeface="+mn-lt"/>
              </a:rPr>
              <a:t>aQIV for &gt;65-year-olds. If not, available next line vaccine is QIVr, and only use QIVc if all attempts to source aQIV and QIVr have been exhausted).</a:t>
            </a:r>
          </a:p>
          <a:p>
            <a:pPr marL="468313" lvl="1" indent="246063">
              <a:lnSpc>
                <a:spcPct val="150000"/>
              </a:lnSpc>
              <a:buFont typeface="Courier New" panose="02070309020205020404" pitchFamily="49" charset="0"/>
              <a:buChar char="o"/>
            </a:pPr>
            <a:r>
              <a:rPr lang="en-GB" dirty="0">
                <a:solidFill>
                  <a:srgbClr val="0B0C0C"/>
                </a:solidFill>
                <a:latin typeface="+mn-lt"/>
              </a:rPr>
              <a:t>QIVc or QIVr for </a:t>
            </a:r>
            <a:r>
              <a:rPr lang="en-GB" b="0" i="0" dirty="0">
                <a:solidFill>
                  <a:srgbClr val="0B0C0C"/>
                </a:solidFill>
                <a:effectLst/>
                <a:latin typeface="+mn-lt"/>
              </a:rPr>
              <a:t>18–64-year-olds at risk; QIVe can only be used if all other attempts to source recommended vaccines have failed.</a:t>
            </a:r>
            <a:endParaRPr lang="en-GB" dirty="0">
              <a:latin typeface="+mn-lt"/>
            </a:endParaRPr>
          </a:p>
          <a:p>
            <a:pPr marL="357188" lvl="1" indent="-174625">
              <a:lnSpc>
                <a:spcPct val="150000"/>
              </a:lnSpc>
            </a:pPr>
            <a:r>
              <a:rPr lang="en-GB" dirty="0">
                <a:latin typeface="+mn-lt"/>
              </a:rPr>
              <a:t>The pharmacy must provide assurance that it has continued to proactively vaccinate patients until the end of the flu season which  includes working collaboratively with General Practice providers.</a:t>
            </a:r>
          </a:p>
          <a:p>
            <a:pPr marL="357188" lvl="1" indent="-174625">
              <a:lnSpc>
                <a:spcPct val="150000"/>
              </a:lnSpc>
            </a:pPr>
            <a:r>
              <a:rPr lang="en-GB" dirty="0">
                <a:latin typeface="+mn-lt"/>
              </a:rPr>
              <a:t>In the interest of effective use of staff time, and value for money, claims below £100 will not be processed.</a:t>
            </a:r>
          </a:p>
          <a:p>
            <a:pPr marL="357188" lvl="1" indent="-174625">
              <a:lnSpc>
                <a:spcPct val="150000"/>
              </a:lnSpc>
            </a:pPr>
            <a:r>
              <a:rPr lang="en-GB" dirty="0">
                <a:latin typeface="+mn-lt"/>
              </a:rPr>
              <a:t>For any claim above £1k, the practice will need to provide full evidence of stock ordered and stock used, including evidence that all options for Sale or Return have been exhausted. Stock returned as part of Sale or Return agreements will not be eligible for underwriting under the scheme.</a:t>
            </a:r>
          </a:p>
          <a:p>
            <a:pPr marL="357188" lvl="1" indent="-174625">
              <a:lnSpc>
                <a:spcPct val="150000"/>
              </a:lnSpc>
            </a:pPr>
            <a:r>
              <a:rPr lang="en-GB" dirty="0">
                <a:latin typeface="+mn-lt"/>
              </a:rPr>
              <a:t>Pharmacies will be reimbursed at cost for the stock that is being underwritten.</a:t>
            </a:r>
          </a:p>
        </p:txBody>
      </p:sp>
      <p:sp>
        <p:nvSpPr>
          <p:cNvPr id="4" name="Title 1">
            <a:extLst>
              <a:ext uri="{FF2B5EF4-FFF2-40B4-BE49-F238E27FC236}">
                <a16:creationId xmlns:a16="http://schemas.microsoft.com/office/drawing/2014/main" id="{7A30954D-9903-4A73-854B-C98556BDB594}"/>
              </a:ext>
            </a:extLst>
          </p:cNvPr>
          <p:cNvSpPr txBox="1">
            <a:spLocks/>
          </p:cNvSpPr>
          <p:nvPr/>
        </p:nvSpPr>
        <p:spPr>
          <a:xfrm>
            <a:off x="239466" y="164592"/>
            <a:ext cx="10251326" cy="66089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2060"/>
                </a:solidFill>
              </a:rPr>
              <a:t>Underwriting conditions</a:t>
            </a:r>
          </a:p>
        </p:txBody>
      </p:sp>
      <p:sp>
        <p:nvSpPr>
          <p:cNvPr id="2" name="Footer Placeholder 1">
            <a:extLst>
              <a:ext uri="{FF2B5EF4-FFF2-40B4-BE49-F238E27FC236}">
                <a16:creationId xmlns:a16="http://schemas.microsoft.com/office/drawing/2014/main" id="{D2A8E4AB-7F07-46C3-51AE-9C2C032C9761}"/>
              </a:ext>
            </a:extLst>
          </p:cNvPr>
          <p:cNvSpPr>
            <a:spLocks noGrp="1"/>
          </p:cNvSpPr>
          <p:nvPr>
            <p:ph type="ftr" sz="quarter" idx="3"/>
          </p:nvPr>
        </p:nvSpPr>
        <p:spPr/>
        <p:txBody>
          <a:bodyPr/>
          <a:lstStyle/>
          <a:p>
            <a:r>
              <a:rPr lang="en-GB" sz="1000" dirty="0"/>
              <a:t>NHSE– London Region, July 26th, 2023</a:t>
            </a:r>
            <a:endParaRPr lang="en-US" sz="1000" dirty="0"/>
          </a:p>
        </p:txBody>
      </p:sp>
    </p:spTree>
    <p:extLst>
      <p:ext uri="{BB962C8B-B14F-4D97-AF65-F5344CB8AC3E}">
        <p14:creationId xmlns:p14="http://schemas.microsoft.com/office/powerpoint/2010/main" val="312685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B4ACA-D5E0-4EE6-BF83-E400FB56A3D3}"/>
              </a:ext>
            </a:extLst>
          </p:cNvPr>
          <p:cNvSpPr>
            <a:spLocks noGrp="1"/>
          </p:cNvSpPr>
          <p:nvPr>
            <p:ph sz="quarter" idx="10"/>
          </p:nvPr>
        </p:nvSpPr>
        <p:spPr>
          <a:xfrm>
            <a:off x="239466" y="1241828"/>
            <a:ext cx="11562674" cy="5318415"/>
          </a:xfrm>
        </p:spPr>
        <p:txBody>
          <a:bodyPr>
            <a:noAutofit/>
          </a:bodyPr>
          <a:lstStyle/>
          <a:p>
            <a:pPr>
              <a:lnSpc>
                <a:spcPct val="150000"/>
              </a:lnSpc>
            </a:pPr>
            <a:r>
              <a:rPr lang="en-GB" sz="2000" dirty="0">
                <a:latin typeface="+mn-lt"/>
              </a:rPr>
              <a:t>Pharmacies will need to accept the new stock underwriting offer as part of the London Pharmacy Vaccinations Local Enhanced Service at the beginning of the flu season.</a:t>
            </a:r>
          </a:p>
          <a:p>
            <a:pPr>
              <a:lnSpc>
                <a:spcPct val="150000"/>
              </a:lnSpc>
            </a:pPr>
            <a:r>
              <a:rPr lang="en-GB" sz="2000" dirty="0">
                <a:latin typeface="+mn-lt"/>
              </a:rPr>
              <a:t>At the end of the ‘flu season, and up to April 2024, pharmacies will submit any claim to the London region Immunisations Team – further information will follow on this process, ahead of the start of next season.</a:t>
            </a:r>
          </a:p>
          <a:p>
            <a:pPr>
              <a:lnSpc>
                <a:spcPct val="150000"/>
              </a:lnSpc>
            </a:pPr>
            <a:r>
              <a:rPr lang="en-GB" sz="2000" dirty="0">
                <a:latin typeface="+mn-lt"/>
              </a:rPr>
              <a:t>Claims will be reviewed by the London region Immunisations Team and processed within ten weeks of submission.</a:t>
            </a:r>
          </a:p>
          <a:p>
            <a:pPr>
              <a:lnSpc>
                <a:spcPct val="150000"/>
              </a:lnSpc>
            </a:pPr>
            <a:r>
              <a:rPr lang="en-GB" sz="2000" dirty="0">
                <a:latin typeface="+mn-lt"/>
              </a:rPr>
              <a:t>Funds for the additional underwriting offer will be provided by NHSE London region.</a:t>
            </a:r>
          </a:p>
          <a:p>
            <a:pPr>
              <a:lnSpc>
                <a:spcPct val="150000"/>
              </a:lnSpc>
            </a:pPr>
            <a:r>
              <a:rPr lang="en-GB" sz="2000" dirty="0">
                <a:latin typeface="+mn-lt"/>
              </a:rPr>
              <a:t>It is understood that the maximum at risk fund will be equal to the pharmacy vaccination target times the increased ambition (which is 5%).</a:t>
            </a:r>
          </a:p>
        </p:txBody>
      </p:sp>
      <p:sp>
        <p:nvSpPr>
          <p:cNvPr id="4" name="Title 1">
            <a:extLst>
              <a:ext uri="{FF2B5EF4-FFF2-40B4-BE49-F238E27FC236}">
                <a16:creationId xmlns:a16="http://schemas.microsoft.com/office/drawing/2014/main" id="{7A30954D-9903-4A73-854B-C98556BDB594}"/>
              </a:ext>
            </a:extLst>
          </p:cNvPr>
          <p:cNvSpPr txBox="1">
            <a:spLocks/>
          </p:cNvSpPr>
          <p:nvPr/>
        </p:nvSpPr>
        <p:spPr>
          <a:xfrm>
            <a:off x="239466" y="297757"/>
            <a:ext cx="10251326" cy="66089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2060"/>
                </a:solidFill>
              </a:rPr>
              <a:t>Underwriting process</a:t>
            </a:r>
          </a:p>
        </p:txBody>
      </p:sp>
      <p:sp>
        <p:nvSpPr>
          <p:cNvPr id="2" name="Footer Placeholder 1">
            <a:extLst>
              <a:ext uri="{FF2B5EF4-FFF2-40B4-BE49-F238E27FC236}">
                <a16:creationId xmlns:a16="http://schemas.microsoft.com/office/drawing/2014/main" id="{4C25615A-D6DF-C75B-F310-BE5CD3A0B1CA}"/>
              </a:ext>
            </a:extLst>
          </p:cNvPr>
          <p:cNvSpPr>
            <a:spLocks noGrp="1"/>
          </p:cNvSpPr>
          <p:nvPr>
            <p:ph type="ftr" sz="quarter" idx="3"/>
          </p:nvPr>
        </p:nvSpPr>
        <p:spPr/>
        <p:txBody>
          <a:bodyPr/>
          <a:lstStyle/>
          <a:p>
            <a:r>
              <a:rPr lang="en-GB" sz="1000" dirty="0"/>
              <a:t>NHSE– London Region, July 26th, 2023</a:t>
            </a:r>
            <a:endParaRPr lang="en-US" sz="1000" dirty="0"/>
          </a:p>
        </p:txBody>
      </p:sp>
    </p:spTree>
    <p:extLst>
      <p:ext uri="{BB962C8B-B14F-4D97-AF65-F5344CB8AC3E}">
        <p14:creationId xmlns:p14="http://schemas.microsoft.com/office/powerpoint/2010/main" val="337266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B4ACA-D5E0-4EE6-BF83-E400FB56A3D3}"/>
              </a:ext>
            </a:extLst>
          </p:cNvPr>
          <p:cNvSpPr>
            <a:spLocks noGrp="1"/>
          </p:cNvSpPr>
          <p:nvPr>
            <p:ph sz="quarter" idx="10"/>
          </p:nvPr>
        </p:nvSpPr>
        <p:spPr>
          <a:xfrm>
            <a:off x="239466" y="1055397"/>
            <a:ext cx="11562674" cy="5318415"/>
          </a:xfrm>
        </p:spPr>
        <p:txBody>
          <a:bodyPr numCol="1">
            <a:noAutofit/>
          </a:bodyPr>
          <a:lstStyle/>
          <a:p>
            <a:pPr>
              <a:lnSpc>
                <a:spcPct val="150000"/>
              </a:lnSpc>
            </a:pPr>
            <a:r>
              <a:rPr lang="en-GB" sz="1600" dirty="0">
                <a:latin typeface="+mn-lt"/>
              </a:rPr>
              <a:t>If a pharmacy has delivered </a:t>
            </a:r>
            <a:r>
              <a:rPr lang="en-GB" sz="1600" b="1" dirty="0">
                <a:latin typeface="+mn-lt"/>
              </a:rPr>
              <a:t>N</a:t>
            </a:r>
            <a:r>
              <a:rPr lang="en-GB" sz="1600" dirty="0">
                <a:latin typeface="+mn-lt"/>
              </a:rPr>
              <a:t> number of ‘flu vaccinations in 2022/23 and the region’s target is to increase ‘flu vaccine uptake by </a:t>
            </a:r>
            <a:r>
              <a:rPr lang="en-GB" sz="1600" b="1" dirty="0">
                <a:latin typeface="+mn-lt"/>
              </a:rPr>
              <a:t>5%</a:t>
            </a:r>
            <a:r>
              <a:rPr lang="en-GB" sz="1600" dirty="0">
                <a:latin typeface="+mn-lt"/>
              </a:rPr>
              <a:t> compared to the previous season</a:t>
            </a:r>
            <a:endParaRPr lang="en-GB" sz="1600" b="1" u="sng" dirty="0">
              <a:latin typeface="+mn-lt"/>
            </a:endParaRPr>
          </a:p>
          <a:p>
            <a:pPr>
              <a:lnSpc>
                <a:spcPct val="150000"/>
              </a:lnSpc>
            </a:pPr>
            <a:r>
              <a:rPr lang="en-GB" sz="1600" dirty="0">
                <a:latin typeface="+mn-lt"/>
              </a:rPr>
              <a:t>And the average list price of flu vaccine stock is £</a:t>
            </a:r>
            <a:r>
              <a:rPr lang="en-GB" sz="1600" b="1" dirty="0">
                <a:latin typeface="+mn-lt"/>
              </a:rPr>
              <a:t>Y</a:t>
            </a:r>
            <a:r>
              <a:rPr lang="en-GB" sz="1600" dirty="0">
                <a:latin typeface="+mn-lt"/>
              </a:rPr>
              <a:t> per dose</a:t>
            </a:r>
          </a:p>
          <a:p>
            <a:pPr>
              <a:lnSpc>
                <a:spcPct val="150000"/>
              </a:lnSpc>
            </a:pPr>
            <a:r>
              <a:rPr lang="en-GB" sz="1600" dirty="0">
                <a:latin typeface="+mn-lt"/>
              </a:rPr>
              <a:t>Then the maximum funds required for each pharmacy to deliver this scheme, assuming uptake of greater than 2% on the previous year, and assuming that the Underwriting Conditions have been met, would be equal to:</a:t>
            </a:r>
          </a:p>
          <a:p>
            <a:pPr lvl="1">
              <a:lnSpc>
                <a:spcPct val="150000"/>
              </a:lnSpc>
            </a:pPr>
            <a:r>
              <a:rPr lang="en-GB" sz="1600" dirty="0">
                <a:latin typeface="+mn-lt"/>
              </a:rPr>
              <a:t>N x 5% x Y</a:t>
            </a:r>
          </a:p>
          <a:p>
            <a:pPr>
              <a:lnSpc>
                <a:spcPct val="150000"/>
              </a:lnSpc>
            </a:pPr>
            <a:r>
              <a:rPr lang="en-GB" sz="1600" dirty="0">
                <a:latin typeface="+mn-lt"/>
              </a:rPr>
              <a:t>For example,</a:t>
            </a:r>
          </a:p>
          <a:p>
            <a:pPr lvl="1">
              <a:lnSpc>
                <a:spcPct val="150000"/>
              </a:lnSpc>
            </a:pPr>
            <a:r>
              <a:rPr lang="en-GB" sz="1600" dirty="0">
                <a:latin typeface="+mn-lt"/>
              </a:rPr>
              <a:t>If Pharmacy A has delivered 1,000 flu vaccines in 2022/23</a:t>
            </a:r>
          </a:p>
          <a:p>
            <a:pPr lvl="1">
              <a:lnSpc>
                <a:spcPct val="150000"/>
              </a:lnSpc>
            </a:pPr>
            <a:r>
              <a:rPr lang="en-GB" sz="1600" dirty="0">
                <a:latin typeface="+mn-lt"/>
              </a:rPr>
              <a:t>The regional ambition for 2023/24 is to increase flu vaccination uptake by 5%</a:t>
            </a:r>
          </a:p>
          <a:p>
            <a:pPr lvl="1">
              <a:lnSpc>
                <a:spcPct val="150000"/>
              </a:lnSpc>
            </a:pPr>
            <a:r>
              <a:rPr lang="en-GB" sz="1600" dirty="0">
                <a:latin typeface="+mn-lt"/>
              </a:rPr>
              <a:t>And the average list price for flu stock is £12 per dose</a:t>
            </a:r>
          </a:p>
          <a:p>
            <a:pPr lvl="1">
              <a:lnSpc>
                <a:spcPct val="150000"/>
              </a:lnSpc>
            </a:pPr>
            <a:r>
              <a:rPr lang="en-GB" sz="1600" dirty="0">
                <a:latin typeface="+mn-lt"/>
              </a:rPr>
              <a:t>The </a:t>
            </a:r>
            <a:r>
              <a:rPr lang="en-GB" sz="1600" b="1" dirty="0">
                <a:latin typeface="+mn-lt"/>
              </a:rPr>
              <a:t>maximum amount of funds </a:t>
            </a:r>
            <a:r>
              <a:rPr lang="en-GB" sz="1600" dirty="0">
                <a:latin typeface="+mn-lt"/>
              </a:rPr>
              <a:t>required to deliver the underwriting scheme in Pharmacy A would be equal to:</a:t>
            </a:r>
          </a:p>
          <a:p>
            <a:pPr lvl="2">
              <a:lnSpc>
                <a:spcPct val="150000"/>
              </a:lnSpc>
            </a:pPr>
            <a:r>
              <a:rPr lang="en-GB" sz="1600" dirty="0">
                <a:latin typeface="+mn-lt"/>
              </a:rPr>
              <a:t>1,000 x 5% x 12 = £ 1,200 </a:t>
            </a:r>
          </a:p>
          <a:p>
            <a:pPr lvl="1">
              <a:lnSpc>
                <a:spcPct val="150000"/>
              </a:lnSpc>
            </a:pPr>
            <a:endParaRPr lang="en-GB" dirty="0">
              <a:latin typeface="+mn-lt"/>
            </a:endParaRPr>
          </a:p>
          <a:p>
            <a:pPr lvl="1">
              <a:lnSpc>
                <a:spcPct val="150000"/>
              </a:lnSpc>
            </a:pPr>
            <a:endParaRPr lang="en-GB" dirty="0">
              <a:latin typeface="+mn-lt"/>
            </a:endParaRPr>
          </a:p>
        </p:txBody>
      </p:sp>
      <p:sp>
        <p:nvSpPr>
          <p:cNvPr id="4" name="Title 1">
            <a:extLst>
              <a:ext uri="{FF2B5EF4-FFF2-40B4-BE49-F238E27FC236}">
                <a16:creationId xmlns:a16="http://schemas.microsoft.com/office/drawing/2014/main" id="{7A30954D-9903-4A73-854B-C98556BDB594}"/>
              </a:ext>
            </a:extLst>
          </p:cNvPr>
          <p:cNvSpPr txBox="1">
            <a:spLocks/>
          </p:cNvSpPr>
          <p:nvPr/>
        </p:nvSpPr>
        <p:spPr>
          <a:xfrm>
            <a:off x="239466" y="297757"/>
            <a:ext cx="10251326" cy="66089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2060"/>
                </a:solidFill>
              </a:rPr>
              <a:t>Example regional funding modelling for the scheme</a:t>
            </a:r>
          </a:p>
        </p:txBody>
      </p:sp>
      <p:sp>
        <p:nvSpPr>
          <p:cNvPr id="2" name="Footer Placeholder 1">
            <a:extLst>
              <a:ext uri="{FF2B5EF4-FFF2-40B4-BE49-F238E27FC236}">
                <a16:creationId xmlns:a16="http://schemas.microsoft.com/office/drawing/2014/main" id="{B1987873-D872-7C34-FD4D-F7313866C3E9}"/>
              </a:ext>
            </a:extLst>
          </p:cNvPr>
          <p:cNvSpPr>
            <a:spLocks noGrp="1"/>
          </p:cNvSpPr>
          <p:nvPr>
            <p:ph type="ftr" sz="quarter" idx="3"/>
          </p:nvPr>
        </p:nvSpPr>
        <p:spPr/>
        <p:txBody>
          <a:bodyPr/>
          <a:lstStyle/>
          <a:p>
            <a:r>
              <a:rPr lang="en-GB" sz="1000" dirty="0"/>
              <a:t>NHSE– London Region, July 26th, 2023</a:t>
            </a:r>
            <a:endParaRPr lang="en-US" sz="1000" dirty="0"/>
          </a:p>
        </p:txBody>
      </p:sp>
    </p:spTree>
    <p:extLst>
      <p:ext uri="{BB962C8B-B14F-4D97-AF65-F5344CB8AC3E}">
        <p14:creationId xmlns:p14="http://schemas.microsoft.com/office/powerpoint/2010/main" val="66817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B4ACA-D5E0-4EE6-BF83-E400FB56A3D3}"/>
              </a:ext>
            </a:extLst>
          </p:cNvPr>
          <p:cNvSpPr>
            <a:spLocks noGrp="1"/>
          </p:cNvSpPr>
          <p:nvPr>
            <p:ph sz="quarter" idx="10"/>
          </p:nvPr>
        </p:nvSpPr>
        <p:spPr>
          <a:xfrm>
            <a:off x="239466" y="1241828"/>
            <a:ext cx="11562674" cy="3987897"/>
          </a:xfrm>
        </p:spPr>
        <p:txBody>
          <a:bodyPr>
            <a:noAutofit/>
          </a:bodyPr>
          <a:lstStyle/>
          <a:p>
            <a:pPr>
              <a:lnSpc>
                <a:spcPct val="150000"/>
              </a:lnSpc>
            </a:pPr>
            <a:r>
              <a:rPr lang="en-GB" sz="2000" dirty="0">
                <a:latin typeface="+mn-lt"/>
              </a:rPr>
              <a:t>Regional Immunisations Team has confirmed funding arrangements with Regional Finance Team, and will facilitate reimbursement procedures</a:t>
            </a:r>
          </a:p>
          <a:p>
            <a:pPr>
              <a:lnSpc>
                <a:spcPct val="150000"/>
              </a:lnSpc>
            </a:pPr>
            <a:r>
              <a:rPr lang="en-GB" sz="2000" dirty="0">
                <a:latin typeface="+mn-lt"/>
              </a:rPr>
              <a:t>Regional team to provide communications to encourage further vaccine stock ordering in Community Pharmacies, working with LPC colleagues to communicate and to promote </a:t>
            </a:r>
          </a:p>
          <a:p>
            <a:pPr>
              <a:lnSpc>
                <a:spcPct val="150000"/>
              </a:lnSpc>
            </a:pPr>
            <a:r>
              <a:rPr lang="en-GB" sz="2000" dirty="0">
                <a:latin typeface="+mn-lt"/>
              </a:rPr>
              <a:t>ICBs are conducting high level local modelling, in line with the agreed regional underwriting approach for General Practice; Community Pharmacy are encouraged to work with PCNs to establish forecasts for next season and to ensure there is positive engagement and collaboration to meet local eligible population needs.</a:t>
            </a:r>
          </a:p>
          <a:p>
            <a:pPr>
              <a:lnSpc>
                <a:spcPct val="150000"/>
              </a:lnSpc>
            </a:pPr>
            <a:endParaRPr lang="en-GB" sz="1600" dirty="0">
              <a:latin typeface="+mn-lt"/>
            </a:endParaRPr>
          </a:p>
        </p:txBody>
      </p:sp>
      <p:sp>
        <p:nvSpPr>
          <p:cNvPr id="4" name="Title 1">
            <a:extLst>
              <a:ext uri="{FF2B5EF4-FFF2-40B4-BE49-F238E27FC236}">
                <a16:creationId xmlns:a16="http://schemas.microsoft.com/office/drawing/2014/main" id="{7A30954D-9903-4A73-854B-C98556BDB594}"/>
              </a:ext>
            </a:extLst>
          </p:cNvPr>
          <p:cNvSpPr txBox="1">
            <a:spLocks/>
          </p:cNvSpPr>
          <p:nvPr/>
        </p:nvSpPr>
        <p:spPr>
          <a:xfrm>
            <a:off x="239466" y="297757"/>
            <a:ext cx="10251326" cy="66089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2060"/>
                </a:solidFill>
              </a:rPr>
              <a:t>Regional Team Next steps</a:t>
            </a:r>
          </a:p>
        </p:txBody>
      </p:sp>
      <p:sp>
        <p:nvSpPr>
          <p:cNvPr id="2" name="Footer Placeholder 1">
            <a:extLst>
              <a:ext uri="{FF2B5EF4-FFF2-40B4-BE49-F238E27FC236}">
                <a16:creationId xmlns:a16="http://schemas.microsoft.com/office/drawing/2014/main" id="{FE898B0B-11CF-8927-E32D-ADAC522A5A77}"/>
              </a:ext>
            </a:extLst>
          </p:cNvPr>
          <p:cNvSpPr>
            <a:spLocks noGrp="1"/>
          </p:cNvSpPr>
          <p:nvPr>
            <p:ph type="ftr" sz="quarter" idx="3"/>
          </p:nvPr>
        </p:nvSpPr>
        <p:spPr/>
        <p:txBody>
          <a:bodyPr/>
          <a:lstStyle/>
          <a:p>
            <a:r>
              <a:rPr lang="en-GB" sz="1000" dirty="0"/>
              <a:t>NHSE– London Region, July 26th, 2023</a:t>
            </a:r>
            <a:endParaRPr lang="en-US" sz="1000" dirty="0"/>
          </a:p>
        </p:txBody>
      </p:sp>
    </p:spTree>
    <p:extLst>
      <p:ext uri="{BB962C8B-B14F-4D97-AF65-F5344CB8AC3E}">
        <p14:creationId xmlns:p14="http://schemas.microsoft.com/office/powerpoint/2010/main" val="230574317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9074223EC0B94F8E31CB375DCED8D4" ma:contentTypeVersion="8" ma:contentTypeDescription="Create a new document." ma:contentTypeScope="" ma:versionID="59ce3578e8eeff06e3fc9e5254fdc01e">
  <xsd:schema xmlns:xsd="http://www.w3.org/2001/XMLSchema" xmlns:xs="http://www.w3.org/2001/XMLSchema" xmlns:p="http://schemas.microsoft.com/office/2006/metadata/properties" xmlns:ns2="c8d45c5d-eb83-4a0f-9882-be93c3fdf8b9" targetNamespace="http://schemas.microsoft.com/office/2006/metadata/properties" ma:root="true" ma:fieldsID="242a9eb08caf861a552a2b16741ce188" ns2:_="">
    <xsd:import namespace="c8d45c5d-eb83-4a0f-9882-be93c3fdf8b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d45c5d-eb83-4a0f-9882-be93c3fdf8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http://purl.org/dc/dcmitype/"/>
    <ds:schemaRef ds:uri="http://purl.org/dc/elements/1.1/"/>
    <ds:schemaRef ds:uri="c8d45c5d-eb83-4a0f-9882-be93c3fdf8b9"/>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78BBD290-916C-437A-BBF7-AAA3F160EB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d45c5d-eb83-4a0f-9882-be93c3fdf8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6445</TotalTime>
  <Words>1456</Words>
  <Application>Microsoft Office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MenACWY/MMR University Action Plan</dc:title>
  <dc:creator>Rehana Ahmed</dc:creator>
  <cp:lastModifiedBy>Jacqueline Walker</cp:lastModifiedBy>
  <cp:revision>87</cp:revision>
  <dcterms:created xsi:type="dcterms:W3CDTF">2019-07-25T13:24:15Z</dcterms:created>
  <dcterms:modified xsi:type="dcterms:W3CDTF">2023-08-09T15:20:29Z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0x0101001C9074223EC0B94F8E31CB375DCED8D4</vt:lpwstr>
  </property>
  <property fmtid="{D5CDD505-2E9C-101B-9397-08002B2CF9AE}" pid="3" name="MSIP_Label_7a952270-7193-4fce-adb7-23347c58a376_Enabled">
    <vt:lpwstr>true</vt:lpwstr>
  </property>
  <property fmtid="{D5CDD505-2E9C-101B-9397-08002B2CF9AE}" pid="4" name="MSIP_Label_7a952270-7193-4fce-adb7-23347c58a376_SetDate">
    <vt:lpwstr>2021-12-03T11:22:21Z</vt:lpwstr>
  </property>
  <property fmtid="{D5CDD505-2E9C-101B-9397-08002B2CF9AE}" pid="5" name="MSIP_Label_7a952270-7193-4fce-adb7-23347c58a376_Method">
    <vt:lpwstr>Privileged</vt:lpwstr>
  </property>
  <property fmtid="{D5CDD505-2E9C-101B-9397-08002B2CF9AE}" pid="6" name="MSIP_Label_7a952270-7193-4fce-adb7-23347c58a376_Name">
    <vt:lpwstr>OFFICIAL-SENSITIVE - COMMERCIAL</vt:lpwstr>
  </property>
  <property fmtid="{D5CDD505-2E9C-101B-9397-08002B2CF9AE}" pid="7" name="MSIP_Label_7a952270-7193-4fce-adb7-23347c58a376_SiteId">
    <vt:lpwstr>2f7a9b80-2e65-4ed6-9851-2f727effb3a1</vt:lpwstr>
  </property>
  <property fmtid="{D5CDD505-2E9C-101B-9397-08002B2CF9AE}" pid="8" name="MSIP_Label_7a952270-7193-4fce-adb7-23347c58a376_ActionId">
    <vt:lpwstr>c375bfd4-c63a-44e5-8912-a4bfd5b84859</vt:lpwstr>
  </property>
  <property fmtid="{D5CDD505-2E9C-101B-9397-08002B2CF9AE}" pid="9" name="MSIP_Label_7a952270-7193-4fce-adb7-23347c58a376_ContentBits">
    <vt:lpwstr>2</vt:lpwstr>
  </property>
  <property fmtid="{D5CDD505-2E9C-101B-9397-08002B2CF9AE}" pid="10" name="ClassificationContentMarkingFooterLocations">
    <vt:lpwstr>Custom Design:8</vt:lpwstr>
  </property>
  <property fmtid="{D5CDD505-2E9C-101B-9397-08002B2CF9AE}" pid="11" name="ClassificationContentMarkingFooterText">
    <vt:lpwstr>OFFICIAL-SENSITIVE - COMMERCIAL</vt:lpwstr>
  </property>
</Properties>
</file>